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5.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791" r:id="rId2"/>
    <p:sldId id="800" r:id="rId3"/>
    <p:sldId id="794" r:id="rId4"/>
    <p:sldId id="792" r:id="rId5"/>
    <p:sldId id="796" r:id="rId6"/>
    <p:sldId id="803" r:id="rId7"/>
    <p:sldId id="802" r:id="rId8"/>
    <p:sldId id="804" r:id="rId9"/>
    <p:sldId id="805" r:id="rId10"/>
    <p:sldId id="806" r:id="rId11"/>
  </p:sldIdLst>
  <p:sldSz cx="9144000" cy="6858000" type="screen4x3"/>
  <p:notesSz cx="6742113" cy="9872663"/>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6"/>
    <a:srgbClr val="0000C8"/>
    <a:srgbClr val="FF9900"/>
    <a:srgbClr val="009600"/>
    <a:srgbClr val="FFCD2D"/>
    <a:srgbClr val="9E7800"/>
    <a:srgbClr val="005000"/>
    <a:srgbClr val="0064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00" autoAdjust="0"/>
    <p:restoredTop sz="62688" autoAdjust="0"/>
  </p:normalViewPr>
  <p:slideViewPr>
    <p:cSldViewPr>
      <p:cViewPr varScale="1">
        <p:scale>
          <a:sx n="58" d="100"/>
          <a:sy n="58" d="100"/>
        </p:scale>
        <p:origin x="1469" y="5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2" d="100"/>
          <a:sy n="62" d="100"/>
        </p:scale>
        <p:origin x="3250"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86FA92-F407-4818-91F1-A977D7067C72}"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4F908569-D9FF-40F9-86BE-1097DB10EED7}">
      <dgm:prSet custT="1"/>
      <dgm:spPr/>
      <dgm:t>
        <a:bodyPr/>
        <a:lstStyle/>
        <a:p>
          <a:pPr rtl="0"/>
          <a:r>
            <a:rPr lang="en-GB" sz="2200" b="1" i="1" dirty="0" smtClean="0"/>
            <a:t>Oldest member</a:t>
          </a:r>
          <a:r>
            <a:rPr lang="en-GB" sz="2200" i="1" dirty="0" smtClean="0"/>
            <a:t> in the farming group</a:t>
          </a:r>
          <a:endParaRPr lang="en-GB" sz="2200" dirty="0"/>
        </a:p>
      </dgm:t>
    </dgm:pt>
    <dgm:pt modelId="{9993A3CC-0B60-43CC-AD08-CF8BF6EFB410}" type="parTrans" cxnId="{273EB4AD-1BF7-4B81-94AF-BC20C7F03C68}">
      <dgm:prSet/>
      <dgm:spPr/>
      <dgm:t>
        <a:bodyPr/>
        <a:lstStyle/>
        <a:p>
          <a:endParaRPr lang="en-US" sz="2200"/>
        </a:p>
      </dgm:t>
    </dgm:pt>
    <dgm:pt modelId="{E0C00BEF-8B10-4588-876D-8746824931C3}" type="sibTrans" cxnId="{273EB4AD-1BF7-4B81-94AF-BC20C7F03C68}">
      <dgm:prSet/>
      <dgm:spPr/>
      <dgm:t>
        <a:bodyPr/>
        <a:lstStyle/>
        <a:p>
          <a:endParaRPr lang="en-US" sz="2200"/>
        </a:p>
      </dgm:t>
    </dgm:pt>
    <dgm:pt modelId="{38FF9216-4DD9-45BE-A15D-9E23DDB4FF6C}" type="pres">
      <dgm:prSet presAssocID="{8F86FA92-F407-4818-91F1-A977D7067C72}" presName="cycle" presStyleCnt="0">
        <dgm:presLayoutVars>
          <dgm:dir/>
          <dgm:resizeHandles val="exact"/>
        </dgm:presLayoutVars>
      </dgm:prSet>
      <dgm:spPr/>
      <dgm:t>
        <a:bodyPr/>
        <a:lstStyle/>
        <a:p>
          <a:endParaRPr lang="en-US"/>
        </a:p>
      </dgm:t>
    </dgm:pt>
    <dgm:pt modelId="{1D8DA0E9-37E8-4B1B-8A38-78E3C5794A36}" type="pres">
      <dgm:prSet presAssocID="{4F908569-D9FF-40F9-86BE-1097DB10EED7}" presName="node" presStyleLbl="node1" presStyleIdx="0" presStyleCnt="1" custScaleX="100052" custScaleY="100058" custRadScaleRad="102374" custRadScaleInc="-437">
        <dgm:presLayoutVars>
          <dgm:bulletEnabled val="1"/>
        </dgm:presLayoutVars>
      </dgm:prSet>
      <dgm:spPr/>
      <dgm:t>
        <a:bodyPr/>
        <a:lstStyle/>
        <a:p>
          <a:endParaRPr lang="en-US"/>
        </a:p>
      </dgm:t>
    </dgm:pt>
  </dgm:ptLst>
  <dgm:cxnLst>
    <dgm:cxn modelId="{B6D8B094-BD43-4F7F-853E-981D86C2671A}" type="presOf" srcId="{8F86FA92-F407-4818-91F1-A977D7067C72}" destId="{38FF9216-4DD9-45BE-A15D-9E23DDB4FF6C}" srcOrd="0" destOrd="0" presId="urn:microsoft.com/office/officeart/2005/8/layout/cycle2"/>
    <dgm:cxn modelId="{5B8723C4-CAE5-4ABF-9861-A2C063343928}" type="presOf" srcId="{4F908569-D9FF-40F9-86BE-1097DB10EED7}" destId="{1D8DA0E9-37E8-4B1B-8A38-78E3C5794A36}" srcOrd="0" destOrd="0" presId="urn:microsoft.com/office/officeart/2005/8/layout/cycle2"/>
    <dgm:cxn modelId="{273EB4AD-1BF7-4B81-94AF-BC20C7F03C68}" srcId="{8F86FA92-F407-4818-91F1-A977D7067C72}" destId="{4F908569-D9FF-40F9-86BE-1097DB10EED7}" srcOrd="0" destOrd="0" parTransId="{9993A3CC-0B60-43CC-AD08-CF8BF6EFB410}" sibTransId="{E0C00BEF-8B10-4588-876D-8746824931C3}"/>
    <dgm:cxn modelId="{DFFB9AF5-6E87-4D45-B167-D8654A77DEA4}" type="presParOf" srcId="{38FF9216-4DD9-45BE-A15D-9E23DDB4FF6C}" destId="{1D8DA0E9-37E8-4B1B-8A38-78E3C5794A36}" srcOrd="0" destOrd="0" presId="urn:microsoft.com/office/officeart/2005/8/layout/cycle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EA85DB8-E13E-4D59-86AC-921D9F379B00}" type="doc">
      <dgm:prSet loTypeId="urn:microsoft.com/office/officeart/2005/8/layout/cycle6" loCatId="relationship" qsTypeId="urn:microsoft.com/office/officeart/2005/8/quickstyle/simple2" qsCatId="simple" csTypeId="urn:microsoft.com/office/officeart/2005/8/colors/colorful5" csCatId="colorful" phldr="1"/>
      <dgm:spPr/>
      <dgm:t>
        <a:bodyPr/>
        <a:lstStyle/>
        <a:p>
          <a:endParaRPr lang="en-US"/>
        </a:p>
      </dgm:t>
    </dgm:pt>
    <dgm:pt modelId="{1EEED012-69CC-4D24-A12F-FA17E7BDD99F}">
      <dgm:prSet phldrT="[Text]" custT="1"/>
      <dgm:spPr/>
      <dgm:t>
        <a:bodyPr/>
        <a:lstStyle/>
        <a:p>
          <a:pPr rtl="0"/>
          <a:r>
            <a:rPr lang="en-US" sz="2000" dirty="0" smtClean="0">
              <a:solidFill>
                <a:schemeClr val="tx1"/>
              </a:solidFill>
            </a:rPr>
            <a:t>Establishment of collectives for tenant farmers to take joint lease</a:t>
          </a:r>
          <a:endParaRPr lang="en-US" sz="2000" dirty="0">
            <a:solidFill>
              <a:schemeClr val="tx1"/>
            </a:solidFill>
          </a:endParaRPr>
        </a:p>
      </dgm:t>
    </dgm:pt>
    <dgm:pt modelId="{961A7221-0E07-4486-BA0C-3E671CB75416}" type="parTrans" cxnId="{1B18A788-5CC0-49FA-8F1F-7B721CD65AC0}">
      <dgm:prSet/>
      <dgm:spPr/>
      <dgm:t>
        <a:bodyPr/>
        <a:lstStyle/>
        <a:p>
          <a:endParaRPr lang="en-US" sz="3200"/>
        </a:p>
      </dgm:t>
    </dgm:pt>
    <dgm:pt modelId="{CAD19CF0-D007-4161-83B3-F9CF1359F7FE}" type="sibTrans" cxnId="{1B18A788-5CC0-49FA-8F1F-7B721CD65AC0}">
      <dgm:prSet/>
      <dgm:spPr/>
      <dgm:t>
        <a:bodyPr/>
        <a:lstStyle/>
        <a:p>
          <a:endParaRPr lang="en-US" sz="3200">
            <a:solidFill>
              <a:schemeClr val="tx1"/>
            </a:solidFill>
          </a:endParaRPr>
        </a:p>
      </dgm:t>
    </dgm:pt>
    <dgm:pt modelId="{05600934-EFDA-4524-8A76-0CB908134E48}">
      <dgm:prSet phldrT="[Text]" custT="1"/>
      <dgm:spPr/>
      <dgm:t>
        <a:bodyPr/>
        <a:lstStyle/>
        <a:p>
          <a:pPr rtl="0"/>
          <a:r>
            <a:rPr lang="en-GB" sz="2000" dirty="0" smtClean="0">
              <a:solidFill>
                <a:schemeClr val="tx1"/>
              </a:solidFill>
            </a:rPr>
            <a:t>Introduction of </a:t>
          </a:r>
          <a:r>
            <a:rPr lang="en-GB" sz="2000" dirty="0" smtClean="0">
              <a:solidFill>
                <a:srgbClr val="FF0000"/>
              </a:solidFill>
            </a:rPr>
            <a:t>gender friendly </a:t>
          </a:r>
          <a:r>
            <a:rPr lang="en-GB" sz="2000" dirty="0" smtClean="0">
              <a:solidFill>
                <a:schemeClr val="tx1"/>
              </a:solidFill>
            </a:rPr>
            <a:t>technology</a:t>
          </a:r>
        </a:p>
      </dgm:t>
    </dgm:pt>
    <dgm:pt modelId="{68380465-4797-4278-8261-76F86C8DA66C}" type="parTrans" cxnId="{CD77421C-15F9-4332-8452-2307D571CFBF}">
      <dgm:prSet/>
      <dgm:spPr/>
      <dgm:t>
        <a:bodyPr/>
        <a:lstStyle/>
        <a:p>
          <a:endParaRPr lang="en-US" sz="3200"/>
        </a:p>
      </dgm:t>
    </dgm:pt>
    <dgm:pt modelId="{1EAA04C7-2846-4F61-AD5D-976F7823DBC8}" type="sibTrans" cxnId="{CD77421C-15F9-4332-8452-2307D571CFBF}">
      <dgm:prSet/>
      <dgm:spPr/>
      <dgm:t>
        <a:bodyPr/>
        <a:lstStyle/>
        <a:p>
          <a:endParaRPr lang="en-US" sz="3200">
            <a:solidFill>
              <a:schemeClr val="tx1"/>
            </a:solidFill>
          </a:endParaRPr>
        </a:p>
      </dgm:t>
    </dgm:pt>
    <dgm:pt modelId="{8812DDEC-DBE0-4894-B2C5-E8E5A478084E}">
      <dgm:prSet custT="1"/>
      <dgm:spPr/>
      <dgm:t>
        <a:bodyPr/>
        <a:lstStyle/>
        <a:p>
          <a:r>
            <a:rPr lang="en-US" sz="2000" dirty="0" smtClean="0">
              <a:solidFill>
                <a:schemeClr val="tx1"/>
              </a:solidFill>
            </a:rPr>
            <a:t>Sharing of</a:t>
          </a:r>
          <a:r>
            <a:rPr lang="en-US" sz="2000" b="1" dirty="0" smtClean="0">
              <a:solidFill>
                <a:srgbClr val="FF0000"/>
              </a:solidFill>
            </a:rPr>
            <a:t> irrigation resources</a:t>
          </a:r>
          <a:r>
            <a:rPr lang="en-US" sz="2000" dirty="0" smtClean="0">
              <a:solidFill>
                <a:schemeClr val="tx1"/>
              </a:solidFill>
            </a:rPr>
            <a:t>, </a:t>
          </a:r>
          <a:r>
            <a:rPr lang="en-US" sz="2000" dirty="0" err="1" smtClean="0">
              <a:solidFill>
                <a:schemeClr val="tx1"/>
              </a:solidFill>
            </a:rPr>
            <a:t>labour</a:t>
          </a:r>
          <a:r>
            <a:rPr lang="en-US" sz="2000" dirty="0" smtClean="0">
              <a:solidFill>
                <a:schemeClr val="tx1"/>
              </a:solidFill>
            </a:rPr>
            <a:t> and farm inputs</a:t>
          </a:r>
          <a:endParaRPr lang="en-US" sz="2000" dirty="0">
            <a:solidFill>
              <a:schemeClr val="tx1"/>
            </a:solidFill>
          </a:endParaRPr>
        </a:p>
      </dgm:t>
    </dgm:pt>
    <dgm:pt modelId="{16C65D74-244A-4ADA-8FB7-80A9789F515B}" type="sibTrans" cxnId="{EFFD0C13-B886-4A3B-ABFD-7F58763651CB}">
      <dgm:prSet/>
      <dgm:spPr/>
      <dgm:t>
        <a:bodyPr/>
        <a:lstStyle/>
        <a:p>
          <a:endParaRPr lang="en-US" sz="3200"/>
        </a:p>
      </dgm:t>
    </dgm:pt>
    <dgm:pt modelId="{00411954-D844-4E31-A892-0E50BAC8948E}" type="parTrans" cxnId="{EFFD0C13-B886-4A3B-ABFD-7F58763651CB}">
      <dgm:prSet/>
      <dgm:spPr/>
      <dgm:t>
        <a:bodyPr/>
        <a:lstStyle/>
        <a:p>
          <a:endParaRPr lang="en-US" sz="3200"/>
        </a:p>
      </dgm:t>
    </dgm:pt>
    <dgm:pt modelId="{C6379CBF-919F-4ACB-90B7-5C7A1A24E216}">
      <dgm:prSet custT="1"/>
      <dgm:spPr/>
      <dgm:t>
        <a:bodyPr/>
        <a:lstStyle/>
        <a:p>
          <a:r>
            <a:rPr lang="en-US" sz="2000" b="1" dirty="0" smtClean="0">
              <a:solidFill>
                <a:srgbClr val="FF0000"/>
              </a:solidFill>
              <a:latin typeface="+mn-lt"/>
            </a:rPr>
            <a:t>Training</a:t>
          </a:r>
          <a:r>
            <a:rPr lang="en-US" sz="2000" dirty="0" smtClean="0">
              <a:solidFill>
                <a:schemeClr val="tx1"/>
              </a:solidFill>
              <a:latin typeface="+mn-lt"/>
            </a:rPr>
            <a:t> on vegetable farming</a:t>
          </a:r>
        </a:p>
      </dgm:t>
    </dgm:pt>
    <dgm:pt modelId="{3FB24CE1-0054-411C-9EBA-3239F76B0A2F}" type="parTrans" cxnId="{2FBB3D0B-60C8-42B6-B60A-21221F41C71F}">
      <dgm:prSet/>
      <dgm:spPr/>
      <dgm:t>
        <a:bodyPr/>
        <a:lstStyle/>
        <a:p>
          <a:endParaRPr lang="en-US" sz="3200"/>
        </a:p>
      </dgm:t>
    </dgm:pt>
    <dgm:pt modelId="{5421048C-D345-4CA8-913C-C3C1F1C60D5C}" type="sibTrans" cxnId="{2FBB3D0B-60C8-42B6-B60A-21221F41C71F}">
      <dgm:prSet/>
      <dgm:spPr/>
      <dgm:t>
        <a:bodyPr/>
        <a:lstStyle/>
        <a:p>
          <a:endParaRPr lang="en-US" sz="3200"/>
        </a:p>
      </dgm:t>
    </dgm:pt>
    <dgm:pt modelId="{9EC45706-37FC-46B5-8D99-6554861E9E21}">
      <dgm:prSet custT="1"/>
      <dgm:spPr/>
      <dgm:t>
        <a:bodyPr/>
        <a:lstStyle/>
        <a:p>
          <a:r>
            <a:rPr lang="en-US" sz="2000" b="1" dirty="0" smtClean="0">
              <a:solidFill>
                <a:srgbClr val="FF0000"/>
              </a:solidFill>
            </a:rPr>
            <a:t>Seed</a:t>
          </a:r>
          <a:r>
            <a:rPr lang="en-US" sz="2000" dirty="0" smtClean="0">
              <a:solidFill>
                <a:schemeClr val="tx1"/>
              </a:solidFill>
            </a:rPr>
            <a:t> Distribution</a:t>
          </a:r>
          <a:endParaRPr lang="en-US" sz="2000" dirty="0">
            <a:solidFill>
              <a:schemeClr val="tx1"/>
            </a:solidFill>
          </a:endParaRPr>
        </a:p>
      </dgm:t>
    </dgm:pt>
    <dgm:pt modelId="{B86232ED-A1F2-4C04-86F6-AC0217BB67CA}" type="parTrans" cxnId="{87F10B72-7737-412B-92AA-3D892DB8199E}">
      <dgm:prSet/>
      <dgm:spPr/>
      <dgm:t>
        <a:bodyPr/>
        <a:lstStyle/>
        <a:p>
          <a:endParaRPr lang="en-US" sz="3200"/>
        </a:p>
      </dgm:t>
    </dgm:pt>
    <dgm:pt modelId="{524B9D95-3D08-497E-8536-A874128BADC6}" type="sibTrans" cxnId="{87F10B72-7737-412B-92AA-3D892DB8199E}">
      <dgm:prSet/>
      <dgm:spPr/>
      <dgm:t>
        <a:bodyPr/>
        <a:lstStyle/>
        <a:p>
          <a:endParaRPr lang="en-US" sz="3200"/>
        </a:p>
      </dgm:t>
    </dgm:pt>
    <dgm:pt modelId="{AEBD6EA7-EE6F-4446-8147-B427F7ECB204}">
      <dgm:prSet custT="1"/>
      <dgm:spPr/>
      <dgm:t>
        <a:bodyPr/>
        <a:lstStyle/>
        <a:p>
          <a:r>
            <a:rPr lang="en-US" sz="2000" dirty="0" smtClean="0">
              <a:solidFill>
                <a:schemeClr val="tx1"/>
              </a:solidFill>
              <a:latin typeface="+mn-lt"/>
            </a:rPr>
            <a:t>Enhance Market Linkages</a:t>
          </a:r>
        </a:p>
      </dgm:t>
    </dgm:pt>
    <dgm:pt modelId="{3221D367-7167-419D-A6D1-24B9CC56F3B0}" type="parTrans" cxnId="{C049F019-76AE-49F8-AD8C-04D881421D2E}">
      <dgm:prSet/>
      <dgm:spPr/>
      <dgm:t>
        <a:bodyPr/>
        <a:lstStyle/>
        <a:p>
          <a:endParaRPr lang="en-US" sz="3200"/>
        </a:p>
      </dgm:t>
    </dgm:pt>
    <dgm:pt modelId="{8CC286E7-EAFE-4602-926A-92ABE2F60501}" type="sibTrans" cxnId="{C049F019-76AE-49F8-AD8C-04D881421D2E}">
      <dgm:prSet/>
      <dgm:spPr/>
      <dgm:t>
        <a:bodyPr/>
        <a:lstStyle/>
        <a:p>
          <a:endParaRPr lang="en-US" sz="3200"/>
        </a:p>
      </dgm:t>
    </dgm:pt>
    <dgm:pt modelId="{CD767CD2-A455-4D9F-BB1A-AE5E49AA2D79}">
      <dgm:prSet phldrT="[Text]" custT="1"/>
      <dgm:spPr/>
      <dgm:t>
        <a:bodyPr/>
        <a:lstStyle/>
        <a:p>
          <a:pPr rtl="0"/>
          <a:r>
            <a:rPr lang="en-GB" sz="2000" dirty="0" smtClean="0">
              <a:solidFill>
                <a:schemeClr val="tx1"/>
              </a:solidFill>
            </a:rPr>
            <a:t>Voluntary consolidation of land</a:t>
          </a:r>
          <a:endParaRPr lang="en-US" sz="2000" dirty="0">
            <a:solidFill>
              <a:schemeClr val="tx1"/>
            </a:solidFill>
          </a:endParaRPr>
        </a:p>
      </dgm:t>
    </dgm:pt>
    <dgm:pt modelId="{CE9C4A24-BBEE-4714-AB8B-6D5D87410B9B}" type="parTrans" cxnId="{7A061676-E4D0-48C5-BE22-48BAEC5B0041}">
      <dgm:prSet/>
      <dgm:spPr/>
      <dgm:t>
        <a:bodyPr/>
        <a:lstStyle/>
        <a:p>
          <a:endParaRPr lang="en-US" sz="3200"/>
        </a:p>
      </dgm:t>
    </dgm:pt>
    <dgm:pt modelId="{9E63A76C-51E5-42FA-B24F-4D2FD3FB5E49}" type="sibTrans" cxnId="{7A061676-E4D0-48C5-BE22-48BAEC5B0041}">
      <dgm:prSet/>
      <dgm:spPr/>
      <dgm:t>
        <a:bodyPr/>
        <a:lstStyle/>
        <a:p>
          <a:endParaRPr lang="en-US" sz="3200"/>
        </a:p>
      </dgm:t>
    </dgm:pt>
    <dgm:pt modelId="{FCCA99C5-8A12-4416-A3F4-319D80909E4C}" type="pres">
      <dgm:prSet presAssocID="{5EA85DB8-E13E-4D59-86AC-921D9F379B00}" presName="cycle" presStyleCnt="0">
        <dgm:presLayoutVars>
          <dgm:dir/>
          <dgm:resizeHandles val="exact"/>
        </dgm:presLayoutVars>
      </dgm:prSet>
      <dgm:spPr/>
      <dgm:t>
        <a:bodyPr/>
        <a:lstStyle/>
        <a:p>
          <a:endParaRPr lang="en-US"/>
        </a:p>
      </dgm:t>
    </dgm:pt>
    <dgm:pt modelId="{B7EE7DEC-1579-4162-81D2-FC32B40DE51F}" type="pres">
      <dgm:prSet presAssocID="{1EEED012-69CC-4D24-A12F-FA17E7BDD99F}" presName="node" presStyleLbl="node1" presStyleIdx="0" presStyleCnt="7" custScaleX="158025" custScaleY="129108">
        <dgm:presLayoutVars>
          <dgm:bulletEnabled val="1"/>
        </dgm:presLayoutVars>
      </dgm:prSet>
      <dgm:spPr/>
      <dgm:t>
        <a:bodyPr/>
        <a:lstStyle/>
        <a:p>
          <a:endParaRPr lang="en-US"/>
        </a:p>
      </dgm:t>
    </dgm:pt>
    <dgm:pt modelId="{4B90FF8A-44E1-4F15-92DB-8C9AA56E95AC}" type="pres">
      <dgm:prSet presAssocID="{1EEED012-69CC-4D24-A12F-FA17E7BDD99F}" presName="spNode" presStyleCnt="0"/>
      <dgm:spPr/>
    </dgm:pt>
    <dgm:pt modelId="{6A2A974C-E99E-44A6-83C2-7A8C9B803962}" type="pres">
      <dgm:prSet presAssocID="{CAD19CF0-D007-4161-83B3-F9CF1359F7FE}" presName="sibTrans" presStyleLbl="sibTrans1D1" presStyleIdx="0" presStyleCnt="7"/>
      <dgm:spPr/>
      <dgm:t>
        <a:bodyPr/>
        <a:lstStyle/>
        <a:p>
          <a:endParaRPr lang="en-US"/>
        </a:p>
      </dgm:t>
    </dgm:pt>
    <dgm:pt modelId="{E8C51A27-C3E8-4215-B52B-75A9F35E7C7F}" type="pres">
      <dgm:prSet presAssocID="{CD767CD2-A455-4D9F-BB1A-AE5E49AA2D79}" presName="node" presStyleLbl="node1" presStyleIdx="1" presStyleCnt="7" custScaleX="121327" custScaleY="100244" custRadScaleRad="103568" custRadScaleInc="49060">
        <dgm:presLayoutVars>
          <dgm:bulletEnabled val="1"/>
        </dgm:presLayoutVars>
      </dgm:prSet>
      <dgm:spPr/>
      <dgm:t>
        <a:bodyPr/>
        <a:lstStyle/>
        <a:p>
          <a:endParaRPr lang="en-US"/>
        </a:p>
      </dgm:t>
    </dgm:pt>
    <dgm:pt modelId="{A5E6DCE3-2251-4DF5-9F8E-C88F0A4FAAE6}" type="pres">
      <dgm:prSet presAssocID="{CD767CD2-A455-4D9F-BB1A-AE5E49AA2D79}" presName="spNode" presStyleCnt="0"/>
      <dgm:spPr/>
    </dgm:pt>
    <dgm:pt modelId="{1C477416-53F5-44A9-9029-BFCD98FBE3C6}" type="pres">
      <dgm:prSet presAssocID="{9E63A76C-51E5-42FA-B24F-4D2FD3FB5E49}" presName="sibTrans" presStyleLbl="sibTrans1D1" presStyleIdx="1" presStyleCnt="7"/>
      <dgm:spPr/>
      <dgm:t>
        <a:bodyPr/>
        <a:lstStyle/>
        <a:p>
          <a:endParaRPr lang="en-US"/>
        </a:p>
      </dgm:t>
    </dgm:pt>
    <dgm:pt modelId="{CF7AAF78-FC52-4A3F-89BA-9203353AC9DA}" type="pres">
      <dgm:prSet presAssocID="{05600934-EFDA-4524-8A76-0CB908134E48}" presName="node" presStyleLbl="node1" presStyleIdx="2" presStyleCnt="7" custScaleX="116371" custScaleY="116652" custRadScaleRad="96744" custRadScaleInc="26953">
        <dgm:presLayoutVars>
          <dgm:bulletEnabled val="1"/>
        </dgm:presLayoutVars>
      </dgm:prSet>
      <dgm:spPr/>
      <dgm:t>
        <a:bodyPr/>
        <a:lstStyle/>
        <a:p>
          <a:endParaRPr lang="en-US"/>
        </a:p>
      </dgm:t>
    </dgm:pt>
    <dgm:pt modelId="{3A30E270-E429-4290-9053-F04E65E10C09}" type="pres">
      <dgm:prSet presAssocID="{05600934-EFDA-4524-8A76-0CB908134E48}" presName="spNode" presStyleCnt="0"/>
      <dgm:spPr/>
    </dgm:pt>
    <dgm:pt modelId="{7B8692F1-ECFC-42DD-A6C1-906B560D15E8}" type="pres">
      <dgm:prSet presAssocID="{1EAA04C7-2846-4F61-AD5D-976F7823DBC8}" presName="sibTrans" presStyleLbl="sibTrans1D1" presStyleIdx="2" presStyleCnt="7"/>
      <dgm:spPr/>
      <dgm:t>
        <a:bodyPr/>
        <a:lstStyle/>
        <a:p>
          <a:endParaRPr lang="en-US"/>
        </a:p>
      </dgm:t>
    </dgm:pt>
    <dgm:pt modelId="{5A67221E-B144-4FF7-9004-0E2F85379132}" type="pres">
      <dgm:prSet presAssocID="{8812DDEC-DBE0-4894-B2C5-E8E5A478084E}" presName="node" presStyleLbl="node1" presStyleIdx="3" presStyleCnt="7" custScaleX="175773" custRadScaleRad="91443" custRadScaleInc="-18132">
        <dgm:presLayoutVars>
          <dgm:bulletEnabled val="1"/>
        </dgm:presLayoutVars>
      </dgm:prSet>
      <dgm:spPr/>
      <dgm:t>
        <a:bodyPr/>
        <a:lstStyle/>
        <a:p>
          <a:endParaRPr lang="en-US"/>
        </a:p>
      </dgm:t>
    </dgm:pt>
    <dgm:pt modelId="{3B4702F9-E6FF-4E80-9238-205E938D9ACD}" type="pres">
      <dgm:prSet presAssocID="{8812DDEC-DBE0-4894-B2C5-E8E5A478084E}" presName="spNode" presStyleCnt="0"/>
      <dgm:spPr/>
    </dgm:pt>
    <dgm:pt modelId="{81CE8AE1-5AB9-4A23-AA1F-F4E4A365D908}" type="pres">
      <dgm:prSet presAssocID="{16C65D74-244A-4ADA-8FB7-80A9789F515B}" presName="sibTrans" presStyleLbl="sibTrans1D1" presStyleIdx="3" presStyleCnt="7"/>
      <dgm:spPr/>
      <dgm:t>
        <a:bodyPr/>
        <a:lstStyle/>
        <a:p>
          <a:endParaRPr lang="en-US"/>
        </a:p>
      </dgm:t>
    </dgm:pt>
    <dgm:pt modelId="{838226A3-C944-48F9-9928-A70D8D592FB3}" type="pres">
      <dgm:prSet presAssocID="{C6379CBF-919F-4ACB-90B7-5C7A1A24E216}" presName="node" presStyleLbl="node1" presStyleIdx="4" presStyleCnt="7" custScaleX="114411" custScaleY="105230" custRadScaleRad="92439" custRadScaleInc="17796">
        <dgm:presLayoutVars>
          <dgm:bulletEnabled val="1"/>
        </dgm:presLayoutVars>
      </dgm:prSet>
      <dgm:spPr/>
      <dgm:t>
        <a:bodyPr/>
        <a:lstStyle/>
        <a:p>
          <a:endParaRPr lang="en-US"/>
        </a:p>
      </dgm:t>
    </dgm:pt>
    <dgm:pt modelId="{E2F3AE0B-AD85-4EF6-AF3D-DD72676C2F93}" type="pres">
      <dgm:prSet presAssocID="{C6379CBF-919F-4ACB-90B7-5C7A1A24E216}" presName="spNode" presStyleCnt="0"/>
      <dgm:spPr/>
    </dgm:pt>
    <dgm:pt modelId="{488687F4-462D-4B57-8A88-E2DA3783EDEC}" type="pres">
      <dgm:prSet presAssocID="{5421048C-D345-4CA8-913C-C3C1F1C60D5C}" presName="sibTrans" presStyleLbl="sibTrans1D1" presStyleIdx="4" presStyleCnt="7"/>
      <dgm:spPr/>
      <dgm:t>
        <a:bodyPr/>
        <a:lstStyle/>
        <a:p>
          <a:endParaRPr lang="en-US"/>
        </a:p>
      </dgm:t>
    </dgm:pt>
    <dgm:pt modelId="{43A3E6F7-4475-44B0-BCFE-EBD6730B6DB7}" type="pres">
      <dgm:prSet presAssocID="{9EC45706-37FC-46B5-8D99-6554861E9E21}" presName="node" presStyleLbl="node1" presStyleIdx="5" presStyleCnt="7" custScaleX="108687" custRadScaleRad="99312" custRadScaleInc="-34004">
        <dgm:presLayoutVars>
          <dgm:bulletEnabled val="1"/>
        </dgm:presLayoutVars>
      </dgm:prSet>
      <dgm:spPr/>
      <dgm:t>
        <a:bodyPr/>
        <a:lstStyle/>
        <a:p>
          <a:endParaRPr lang="en-US"/>
        </a:p>
      </dgm:t>
    </dgm:pt>
    <dgm:pt modelId="{F089CAC1-6C66-415D-B0B8-09DE641FACB0}" type="pres">
      <dgm:prSet presAssocID="{9EC45706-37FC-46B5-8D99-6554861E9E21}" presName="spNode" presStyleCnt="0"/>
      <dgm:spPr/>
    </dgm:pt>
    <dgm:pt modelId="{98B4AE7C-9D72-4A30-8E69-D7AABB5513C5}" type="pres">
      <dgm:prSet presAssocID="{524B9D95-3D08-497E-8536-A874128BADC6}" presName="sibTrans" presStyleLbl="sibTrans1D1" presStyleIdx="5" presStyleCnt="7"/>
      <dgm:spPr/>
      <dgm:t>
        <a:bodyPr/>
        <a:lstStyle/>
        <a:p>
          <a:endParaRPr lang="en-US"/>
        </a:p>
      </dgm:t>
    </dgm:pt>
    <dgm:pt modelId="{19299F7E-29AC-43FA-A100-E7FA3D158C2E}" type="pres">
      <dgm:prSet presAssocID="{AEBD6EA7-EE6F-4446-8147-B427F7ECB204}" presName="node" presStyleLbl="node1" presStyleIdx="6" presStyleCnt="7">
        <dgm:presLayoutVars>
          <dgm:bulletEnabled val="1"/>
        </dgm:presLayoutVars>
      </dgm:prSet>
      <dgm:spPr/>
      <dgm:t>
        <a:bodyPr/>
        <a:lstStyle/>
        <a:p>
          <a:endParaRPr lang="en-US"/>
        </a:p>
      </dgm:t>
    </dgm:pt>
    <dgm:pt modelId="{8B073866-21CD-4F31-8BEE-3CFC63AFE03C}" type="pres">
      <dgm:prSet presAssocID="{AEBD6EA7-EE6F-4446-8147-B427F7ECB204}" presName="spNode" presStyleCnt="0"/>
      <dgm:spPr/>
    </dgm:pt>
    <dgm:pt modelId="{62FE7F9E-D20A-4B15-88BF-C2F45583058D}" type="pres">
      <dgm:prSet presAssocID="{8CC286E7-EAFE-4602-926A-92ABE2F60501}" presName="sibTrans" presStyleLbl="sibTrans1D1" presStyleIdx="6" presStyleCnt="7"/>
      <dgm:spPr/>
      <dgm:t>
        <a:bodyPr/>
        <a:lstStyle/>
        <a:p>
          <a:endParaRPr lang="en-US"/>
        </a:p>
      </dgm:t>
    </dgm:pt>
  </dgm:ptLst>
  <dgm:cxnLst>
    <dgm:cxn modelId="{1DA01BA1-3E07-4933-8AA6-6BEAC83EF0B6}" type="presOf" srcId="{16C65D74-244A-4ADA-8FB7-80A9789F515B}" destId="{81CE8AE1-5AB9-4A23-AA1F-F4E4A365D908}" srcOrd="0" destOrd="0" presId="urn:microsoft.com/office/officeart/2005/8/layout/cycle6"/>
    <dgm:cxn modelId="{229F670F-1BAA-473C-9460-8F30C96CC018}" type="presOf" srcId="{05600934-EFDA-4524-8A76-0CB908134E48}" destId="{CF7AAF78-FC52-4A3F-89BA-9203353AC9DA}" srcOrd="0" destOrd="0" presId="urn:microsoft.com/office/officeart/2005/8/layout/cycle6"/>
    <dgm:cxn modelId="{D3A77F7D-FAC0-4A04-BDFF-20E989A6D36E}" type="presOf" srcId="{C6379CBF-919F-4ACB-90B7-5C7A1A24E216}" destId="{838226A3-C944-48F9-9928-A70D8D592FB3}" srcOrd="0" destOrd="0" presId="urn:microsoft.com/office/officeart/2005/8/layout/cycle6"/>
    <dgm:cxn modelId="{940C4D94-5309-46B9-B79F-DAC013E6B10B}" type="presOf" srcId="{8812DDEC-DBE0-4894-B2C5-E8E5A478084E}" destId="{5A67221E-B144-4FF7-9004-0E2F85379132}" srcOrd="0" destOrd="0" presId="urn:microsoft.com/office/officeart/2005/8/layout/cycle6"/>
    <dgm:cxn modelId="{1B18A788-5CC0-49FA-8F1F-7B721CD65AC0}" srcId="{5EA85DB8-E13E-4D59-86AC-921D9F379B00}" destId="{1EEED012-69CC-4D24-A12F-FA17E7BDD99F}" srcOrd="0" destOrd="0" parTransId="{961A7221-0E07-4486-BA0C-3E671CB75416}" sibTransId="{CAD19CF0-D007-4161-83B3-F9CF1359F7FE}"/>
    <dgm:cxn modelId="{B4EFD473-245D-4FED-9112-519D5B538207}" type="presOf" srcId="{CD767CD2-A455-4D9F-BB1A-AE5E49AA2D79}" destId="{E8C51A27-C3E8-4215-B52B-75A9F35E7C7F}" srcOrd="0" destOrd="0" presId="urn:microsoft.com/office/officeart/2005/8/layout/cycle6"/>
    <dgm:cxn modelId="{EA58511F-2000-4A43-AA07-730AE21D14B7}" type="presOf" srcId="{5EA85DB8-E13E-4D59-86AC-921D9F379B00}" destId="{FCCA99C5-8A12-4416-A3F4-319D80909E4C}" srcOrd="0" destOrd="0" presId="urn:microsoft.com/office/officeart/2005/8/layout/cycle6"/>
    <dgm:cxn modelId="{2FBB3D0B-60C8-42B6-B60A-21221F41C71F}" srcId="{5EA85DB8-E13E-4D59-86AC-921D9F379B00}" destId="{C6379CBF-919F-4ACB-90B7-5C7A1A24E216}" srcOrd="4" destOrd="0" parTransId="{3FB24CE1-0054-411C-9EBA-3239F76B0A2F}" sibTransId="{5421048C-D345-4CA8-913C-C3C1F1C60D5C}"/>
    <dgm:cxn modelId="{E3CDD4D1-EEBA-4025-BDFD-F3CB2182A78C}" type="presOf" srcId="{9EC45706-37FC-46B5-8D99-6554861E9E21}" destId="{43A3E6F7-4475-44B0-BCFE-EBD6730B6DB7}" srcOrd="0" destOrd="0" presId="urn:microsoft.com/office/officeart/2005/8/layout/cycle6"/>
    <dgm:cxn modelId="{EFFD0C13-B886-4A3B-ABFD-7F58763651CB}" srcId="{5EA85DB8-E13E-4D59-86AC-921D9F379B00}" destId="{8812DDEC-DBE0-4894-B2C5-E8E5A478084E}" srcOrd="3" destOrd="0" parTransId="{00411954-D844-4E31-A892-0E50BAC8948E}" sibTransId="{16C65D74-244A-4ADA-8FB7-80A9789F515B}"/>
    <dgm:cxn modelId="{B9473FE7-3A0F-41AB-923D-2DB7256768DB}" type="presOf" srcId="{9E63A76C-51E5-42FA-B24F-4D2FD3FB5E49}" destId="{1C477416-53F5-44A9-9029-BFCD98FBE3C6}" srcOrd="0" destOrd="0" presId="urn:microsoft.com/office/officeart/2005/8/layout/cycle6"/>
    <dgm:cxn modelId="{EFFF77AE-7C68-44F9-854A-42DCB807CAA5}" type="presOf" srcId="{AEBD6EA7-EE6F-4446-8147-B427F7ECB204}" destId="{19299F7E-29AC-43FA-A100-E7FA3D158C2E}" srcOrd="0" destOrd="0" presId="urn:microsoft.com/office/officeart/2005/8/layout/cycle6"/>
    <dgm:cxn modelId="{CE29266C-8545-490D-B31A-F86EA3212FC4}" type="presOf" srcId="{1EEED012-69CC-4D24-A12F-FA17E7BDD99F}" destId="{B7EE7DEC-1579-4162-81D2-FC32B40DE51F}" srcOrd="0" destOrd="0" presId="urn:microsoft.com/office/officeart/2005/8/layout/cycle6"/>
    <dgm:cxn modelId="{B83BA4AD-41E6-42FF-9245-F0257EBC505D}" type="presOf" srcId="{CAD19CF0-D007-4161-83B3-F9CF1359F7FE}" destId="{6A2A974C-E99E-44A6-83C2-7A8C9B803962}" srcOrd="0" destOrd="0" presId="urn:microsoft.com/office/officeart/2005/8/layout/cycle6"/>
    <dgm:cxn modelId="{C02A3777-3540-4678-B0A0-4D3C75EC2D22}" type="presOf" srcId="{524B9D95-3D08-497E-8536-A874128BADC6}" destId="{98B4AE7C-9D72-4A30-8E69-D7AABB5513C5}" srcOrd="0" destOrd="0" presId="urn:microsoft.com/office/officeart/2005/8/layout/cycle6"/>
    <dgm:cxn modelId="{C049F019-76AE-49F8-AD8C-04D881421D2E}" srcId="{5EA85DB8-E13E-4D59-86AC-921D9F379B00}" destId="{AEBD6EA7-EE6F-4446-8147-B427F7ECB204}" srcOrd="6" destOrd="0" parTransId="{3221D367-7167-419D-A6D1-24B9CC56F3B0}" sibTransId="{8CC286E7-EAFE-4602-926A-92ABE2F60501}"/>
    <dgm:cxn modelId="{87F10B72-7737-412B-92AA-3D892DB8199E}" srcId="{5EA85DB8-E13E-4D59-86AC-921D9F379B00}" destId="{9EC45706-37FC-46B5-8D99-6554861E9E21}" srcOrd="5" destOrd="0" parTransId="{B86232ED-A1F2-4C04-86F6-AC0217BB67CA}" sibTransId="{524B9D95-3D08-497E-8536-A874128BADC6}"/>
    <dgm:cxn modelId="{CD77421C-15F9-4332-8452-2307D571CFBF}" srcId="{5EA85DB8-E13E-4D59-86AC-921D9F379B00}" destId="{05600934-EFDA-4524-8A76-0CB908134E48}" srcOrd="2" destOrd="0" parTransId="{68380465-4797-4278-8261-76F86C8DA66C}" sibTransId="{1EAA04C7-2846-4F61-AD5D-976F7823DBC8}"/>
    <dgm:cxn modelId="{AC929471-9E9B-43E1-86B8-FB2F2439B898}" type="presOf" srcId="{8CC286E7-EAFE-4602-926A-92ABE2F60501}" destId="{62FE7F9E-D20A-4B15-88BF-C2F45583058D}" srcOrd="0" destOrd="0" presId="urn:microsoft.com/office/officeart/2005/8/layout/cycle6"/>
    <dgm:cxn modelId="{7A061676-E4D0-48C5-BE22-48BAEC5B0041}" srcId="{5EA85DB8-E13E-4D59-86AC-921D9F379B00}" destId="{CD767CD2-A455-4D9F-BB1A-AE5E49AA2D79}" srcOrd="1" destOrd="0" parTransId="{CE9C4A24-BBEE-4714-AB8B-6D5D87410B9B}" sibTransId="{9E63A76C-51E5-42FA-B24F-4D2FD3FB5E49}"/>
    <dgm:cxn modelId="{E088D056-0558-4711-B47F-C001B9DF8DA1}" type="presOf" srcId="{5421048C-D345-4CA8-913C-C3C1F1C60D5C}" destId="{488687F4-462D-4B57-8A88-E2DA3783EDEC}" srcOrd="0" destOrd="0" presId="urn:microsoft.com/office/officeart/2005/8/layout/cycle6"/>
    <dgm:cxn modelId="{F936D015-464F-4D47-8505-591D0A8381FB}" type="presOf" srcId="{1EAA04C7-2846-4F61-AD5D-976F7823DBC8}" destId="{7B8692F1-ECFC-42DD-A6C1-906B560D15E8}" srcOrd="0" destOrd="0" presId="urn:microsoft.com/office/officeart/2005/8/layout/cycle6"/>
    <dgm:cxn modelId="{F45AA5BE-39B4-4DDE-8B4E-2DFE983408B4}" type="presParOf" srcId="{FCCA99C5-8A12-4416-A3F4-319D80909E4C}" destId="{B7EE7DEC-1579-4162-81D2-FC32B40DE51F}" srcOrd="0" destOrd="0" presId="urn:microsoft.com/office/officeart/2005/8/layout/cycle6"/>
    <dgm:cxn modelId="{65E576DA-2E57-4AB0-8353-0195A319A393}" type="presParOf" srcId="{FCCA99C5-8A12-4416-A3F4-319D80909E4C}" destId="{4B90FF8A-44E1-4F15-92DB-8C9AA56E95AC}" srcOrd="1" destOrd="0" presId="urn:microsoft.com/office/officeart/2005/8/layout/cycle6"/>
    <dgm:cxn modelId="{AE25FAD9-444C-4E8E-9008-D872434E33D9}" type="presParOf" srcId="{FCCA99C5-8A12-4416-A3F4-319D80909E4C}" destId="{6A2A974C-E99E-44A6-83C2-7A8C9B803962}" srcOrd="2" destOrd="0" presId="urn:microsoft.com/office/officeart/2005/8/layout/cycle6"/>
    <dgm:cxn modelId="{2CEFE3DC-4933-4DDC-8646-1C87A2025F0D}" type="presParOf" srcId="{FCCA99C5-8A12-4416-A3F4-319D80909E4C}" destId="{E8C51A27-C3E8-4215-B52B-75A9F35E7C7F}" srcOrd="3" destOrd="0" presId="urn:microsoft.com/office/officeart/2005/8/layout/cycle6"/>
    <dgm:cxn modelId="{6FC534C4-ED67-4037-BC52-FA58B1778D37}" type="presParOf" srcId="{FCCA99C5-8A12-4416-A3F4-319D80909E4C}" destId="{A5E6DCE3-2251-4DF5-9F8E-C88F0A4FAAE6}" srcOrd="4" destOrd="0" presId="urn:microsoft.com/office/officeart/2005/8/layout/cycle6"/>
    <dgm:cxn modelId="{5C58F998-76F9-43CC-AEEF-2029B6101090}" type="presParOf" srcId="{FCCA99C5-8A12-4416-A3F4-319D80909E4C}" destId="{1C477416-53F5-44A9-9029-BFCD98FBE3C6}" srcOrd="5" destOrd="0" presId="urn:microsoft.com/office/officeart/2005/8/layout/cycle6"/>
    <dgm:cxn modelId="{BC2F6A66-1FE9-46A5-A214-FA0DAFFEBFB1}" type="presParOf" srcId="{FCCA99C5-8A12-4416-A3F4-319D80909E4C}" destId="{CF7AAF78-FC52-4A3F-89BA-9203353AC9DA}" srcOrd="6" destOrd="0" presId="urn:microsoft.com/office/officeart/2005/8/layout/cycle6"/>
    <dgm:cxn modelId="{8945D074-FADE-4ACD-8BCB-4ECFEAE336FA}" type="presParOf" srcId="{FCCA99C5-8A12-4416-A3F4-319D80909E4C}" destId="{3A30E270-E429-4290-9053-F04E65E10C09}" srcOrd="7" destOrd="0" presId="urn:microsoft.com/office/officeart/2005/8/layout/cycle6"/>
    <dgm:cxn modelId="{BF0406BD-BF99-4FF5-A889-6EC3D2CB4581}" type="presParOf" srcId="{FCCA99C5-8A12-4416-A3F4-319D80909E4C}" destId="{7B8692F1-ECFC-42DD-A6C1-906B560D15E8}" srcOrd="8" destOrd="0" presId="urn:microsoft.com/office/officeart/2005/8/layout/cycle6"/>
    <dgm:cxn modelId="{553D4176-BE95-42F9-A6D9-1EDD51ADE434}" type="presParOf" srcId="{FCCA99C5-8A12-4416-A3F4-319D80909E4C}" destId="{5A67221E-B144-4FF7-9004-0E2F85379132}" srcOrd="9" destOrd="0" presId="urn:microsoft.com/office/officeart/2005/8/layout/cycle6"/>
    <dgm:cxn modelId="{530899B2-1B13-4FD2-9CAB-1B2282958930}" type="presParOf" srcId="{FCCA99C5-8A12-4416-A3F4-319D80909E4C}" destId="{3B4702F9-E6FF-4E80-9238-205E938D9ACD}" srcOrd="10" destOrd="0" presId="urn:microsoft.com/office/officeart/2005/8/layout/cycle6"/>
    <dgm:cxn modelId="{36841B95-53DE-4F8F-B0F3-995235C20ED4}" type="presParOf" srcId="{FCCA99C5-8A12-4416-A3F4-319D80909E4C}" destId="{81CE8AE1-5AB9-4A23-AA1F-F4E4A365D908}" srcOrd="11" destOrd="0" presId="urn:microsoft.com/office/officeart/2005/8/layout/cycle6"/>
    <dgm:cxn modelId="{A3630CDC-8B36-4F5C-9DCD-4284CB680761}" type="presParOf" srcId="{FCCA99C5-8A12-4416-A3F4-319D80909E4C}" destId="{838226A3-C944-48F9-9928-A70D8D592FB3}" srcOrd="12" destOrd="0" presId="urn:microsoft.com/office/officeart/2005/8/layout/cycle6"/>
    <dgm:cxn modelId="{F3472A4D-CE51-4771-8576-DF26C0339DBC}" type="presParOf" srcId="{FCCA99C5-8A12-4416-A3F4-319D80909E4C}" destId="{E2F3AE0B-AD85-4EF6-AF3D-DD72676C2F93}" srcOrd="13" destOrd="0" presId="urn:microsoft.com/office/officeart/2005/8/layout/cycle6"/>
    <dgm:cxn modelId="{0EA2CD76-18CD-4481-BE4F-5B1A9BBC7179}" type="presParOf" srcId="{FCCA99C5-8A12-4416-A3F4-319D80909E4C}" destId="{488687F4-462D-4B57-8A88-E2DA3783EDEC}" srcOrd="14" destOrd="0" presId="urn:microsoft.com/office/officeart/2005/8/layout/cycle6"/>
    <dgm:cxn modelId="{FA12DF01-3313-4139-961B-A73A64A5CB93}" type="presParOf" srcId="{FCCA99C5-8A12-4416-A3F4-319D80909E4C}" destId="{43A3E6F7-4475-44B0-BCFE-EBD6730B6DB7}" srcOrd="15" destOrd="0" presId="urn:microsoft.com/office/officeart/2005/8/layout/cycle6"/>
    <dgm:cxn modelId="{1D8DBF00-46D4-4327-8BA2-CF790A733F9E}" type="presParOf" srcId="{FCCA99C5-8A12-4416-A3F4-319D80909E4C}" destId="{F089CAC1-6C66-415D-B0B8-09DE641FACB0}" srcOrd="16" destOrd="0" presId="urn:microsoft.com/office/officeart/2005/8/layout/cycle6"/>
    <dgm:cxn modelId="{2CFA691D-E17A-41A1-BAE2-6D78349A3344}" type="presParOf" srcId="{FCCA99C5-8A12-4416-A3F4-319D80909E4C}" destId="{98B4AE7C-9D72-4A30-8E69-D7AABB5513C5}" srcOrd="17" destOrd="0" presId="urn:microsoft.com/office/officeart/2005/8/layout/cycle6"/>
    <dgm:cxn modelId="{CC64CFC0-2B20-460A-A466-296070EDAE6C}" type="presParOf" srcId="{FCCA99C5-8A12-4416-A3F4-319D80909E4C}" destId="{19299F7E-29AC-43FA-A100-E7FA3D158C2E}" srcOrd="18" destOrd="0" presId="urn:microsoft.com/office/officeart/2005/8/layout/cycle6"/>
    <dgm:cxn modelId="{D0A6989F-A834-4641-ABBD-702B2E3A0AE3}" type="presParOf" srcId="{FCCA99C5-8A12-4416-A3F4-319D80909E4C}" destId="{8B073866-21CD-4F31-8BEE-3CFC63AFE03C}" srcOrd="19" destOrd="0" presId="urn:microsoft.com/office/officeart/2005/8/layout/cycle6"/>
    <dgm:cxn modelId="{13834906-AF86-420A-B0F3-31076EC63781}" type="presParOf" srcId="{FCCA99C5-8A12-4416-A3F4-319D80909E4C}" destId="{62FE7F9E-D20A-4B15-88BF-C2F45583058D}" srcOrd="20" destOrd="0" presId="urn:microsoft.com/office/officeart/2005/8/layout/cycle6"/>
  </dgm:cxnLst>
  <dgm:bg>
    <a:noFill/>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CEAC70FF-9ABD-4AB0-8F52-99A2A8431BB9}" type="doc">
      <dgm:prSet loTypeId="urn:microsoft.com/office/officeart/2005/8/layout/cycle2" loCatId="cycle" qsTypeId="urn:microsoft.com/office/officeart/2005/8/quickstyle/simple1" qsCatId="simple" csTypeId="urn:microsoft.com/office/officeart/2005/8/colors/colorful1" csCatId="colorful" phldr="1"/>
      <dgm:spPr/>
      <dgm:t>
        <a:bodyPr/>
        <a:lstStyle/>
        <a:p>
          <a:endParaRPr lang="en-US"/>
        </a:p>
      </dgm:t>
    </dgm:pt>
    <dgm:pt modelId="{5F91FAA6-07E8-488E-8D87-72AC03775AE0}">
      <dgm:prSet custT="1"/>
      <dgm:spPr>
        <a:solidFill>
          <a:schemeClr val="accent3"/>
        </a:solidFill>
      </dgm:spPr>
      <dgm:t>
        <a:bodyPr/>
        <a:lstStyle/>
        <a:p>
          <a:pPr rtl="0"/>
          <a:r>
            <a:rPr lang="en-GB" sz="2200" b="1" i="1" dirty="0" smtClean="0"/>
            <a:t>Wage labourer</a:t>
          </a:r>
          <a:r>
            <a:rPr lang="en-GB" sz="2200" i="1" dirty="0" smtClean="0"/>
            <a:t> supporting 11 family members</a:t>
          </a:r>
          <a:endParaRPr lang="en-GB" sz="2200" dirty="0"/>
        </a:p>
      </dgm:t>
    </dgm:pt>
    <dgm:pt modelId="{F85D1213-6637-4076-A86D-A367E1D20807}" type="parTrans" cxnId="{E2673E89-8898-4548-A392-9352A64FF10D}">
      <dgm:prSet/>
      <dgm:spPr/>
      <dgm:t>
        <a:bodyPr/>
        <a:lstStyle/>
        <a:p>
          <a:endParaRPr lang="en-US" sz="2200"/>
        </a:p>
      </dgm:t>
    </dgm:pt>
    <dgm:pt modelId="{13D58A12-0092-4290-B7A6-46E943273266}" type="sibTrans" cxnId="{E2673E89-8898-4548-A392-9352A64FF10D}">
      <dgm:prSet/>
      <dgm:spPr/>
      <dgm:t>
        <a:bodyPr/>
        <a:lstStyle/>
        <a:p>
          <a:endParaRPr lang="en-US" sz="2200"/>
        </a:p>
      </dgm:t>
    </dgm:pt>
    <dgm:pt modelId="{395897A9-31B7-4158-BA4B-CE0E4EDC5D00}" type="pres">
      <dgm:prSet presAssocID="{CEAC70FF-9ABD-4AB0-8F52-99A2A8431BB9}" presName="cycle" presStyleCnt="0">
        <dgm:presLayoutVars>
          <dgm:dir/>
          <dgm:resizeHandles val="exact"/>
        </dgm:presLayoutVars>
      </dgm:prSet>
      <dgm:spPr/>
      <dgm:t>
        <a:bodyPr/>
        <a:lstStyle/>
        <a:p>
          <a:endParaRPr lang="en-US"/>
        </a:p>
      </dgm:t>
    </dgm:pt>
    <dgm:pt modelId="{7D2AED1B-E85C-4C22-9C82-B67820914393}" type="pres">
      <dgm:prSet presAssocID="{5F91FAA6-07E8-488E-8D87-72AC03775AE0}" presName="node" presStyleLbl="node1" presStyleIdx="0" presStyleCnt="1" custScaleX="104106" custScaleY="100162" custRadScaleRad="61930" custRadScaleInc="8798">
        <dgm:presLayoutVars>
          <dgm:bulletEnabled val="1"/>
        </dgm:presLayoutVars>
      </dgm:prSet>
      <dgm:spPr/>
      <dgm:t>
        <a:bodyPr/>
        <a:lstStyle/>
        <a:p>
          <a:endParaRPr lang="en-US"/>
        </a:p>
      </dgm:t>
    </dgm:pt>
  </dgm:ptLst>
  <dgm:cxnLst>
    <dgm:cxn modelId="{9D73FAE6-9C39-49C9-90AC-4EE410BFB9B7}" type="presOf" srcId="{CEAC70FF-9ABD-4AB0-8F52-99A2A8431BB9}" destId="{395897A9-31B7-4158-BA4B-CE0E4EDC5D00}" srcOrd="0" destOrd="0" presId="urn:microsoft.com/office/officeart/2005/8/layout/cycle2"/>
    <dgm:cxn modelId="{87BA1EFC-6A65-4254-8248-727EF1120E6E}" type="presOf" srcId="{5F91FAA6-07E8-488E-8D87-72AC03775AE0}" destId="{7D2AED1B-E85C-4C22-9C82-B67820914393}" srcOrd="0" destOrd="0" presId="urn:microsoft.com/office/officeart/2005/8/layout/cycle2"/>
    <dgm:cxn modelId="{E2673E89-8898-4548-A392-9352A64FF10D}" srcId="{CEAC70FF-9ABD-4AB0-8F52-99A2A8431BB9}" destId="{5F91FAA6-07E8-488E-8D87-72AC03775AE0}" srcOrd="0" destOrd="0" parTransId="{F85D1213-6637-4076-A86D-A367E1D20807}" sibTransId="{13D58A12-0092-4290-B7A6-46E943273266}"/>
    <dgm:cxn modelId="{A6C5B4B0-6421-4A69-8EDB-0B16CCAB12C4}" type="presParOf" srcId="{395897A9-31B7-4158-BA4B-CE0E4EDC5D00}" destId="{7D2AED1B-E85C-4C22-9C82-B67820914393}" srcOrd="0" destOrd="0" presId="urn:microsoft.com/office/officeart/2005/8/layout/cycle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B9944F3-3DB6-4AFF-BD3C-B09472AE21F1}" type="doc">
      <dgm:prSet loTypeId="urn:microsoft.com/office/officeart/2005/8/layout/cycle2" loCatId="cycle" qsTypeId="urn:microsoft.com/office/officeart/2005/8/quickstyle/simple1" qsCatId="simple" csTypeId="urn:microsoft.com/office/officeart/2005/8/colors/colorful5" csCatId="colorful" phldr="1"/>
      <dgm:spPr/>
      <dgm:t>
        <a:bodyPr/>
        <a:lstStyle/>
        <a:p>
          <a:endParaRPr lang="en-US"/>
        </a:p>
      </dgm:t>
    </dgm:pt>
    <dgm:pt modelId="{8FE0B6DF-5365-4108-8FEB-CA6A54CCCBFD}">
      <dgm:prSet custT="1"/>
      <dgm:spPr>
        <a:solidFill>
          <a:schemeClr val="accent4">
            <a:lumMod val="60000"/>
            <a:lumOff val="40000"/>
          </a:schemeClr>
        </a:solidFill>
      </dgm:spPr>
      <dgm:t>
        <a:bodyPr/>
        <a:lstStyle/>
        <a:p>
          <a:pPr rtl="0"/>
          <a:r>
            <a:rPr lang="en-GB" sz="2200" i="1" dirty="0" smtClean="0">
              <a:solidFill>
                <a:schemeClr val="bg1"/>
              </a:solidFill>
            </a:rPr>
            <a:t>Reliance on male farmers for technical farm work</a:t>
          </a:r>
          <a:endParaRPr lang="en-GB" sz="2200" i="1" dirty="0">
            <a:solidFill>
              <a:schemeClr val="bg1"/>
            </a:solidFill>
          </a:endParaRPr>
        </a:p>
      </dgm:t>
    </dgm:pt>
    <dgm:pt modelId="{923DFC97-6BF9-4175-A766-35E00236819E}" type="parTrans" cxnId="{BA9A6FC8-6CA7-446E-9D4B-92BC9CF715B3}">
      <dgm:prSet/>
      <dgm:spPr/>
      <dgm:t>
        <a:bodyPr/>
        <a:lstStyle/>
        <a:p>
          <a:endParaRPr lang="en-US"/>
        </a:p>
      </dgm:t>
    </dgm:pt>
    <dgm:pt modelId="{0E069AF1-42B5-4F8B-8A9F-0EB96EE828AD}" type="sibTrans" cxnId="{BA9A6FC8-6CA7-446E-9D4B-92BC9CF715B3}">
      <dgm:prSet/>
      <dgm:spPr/>
      <dgm:t>
        <a:bodyPr/>
        <a:lstStyle/>
        <a:p>
          <a:endParaRPr lang="en-US"/>
        </a:p>
      </dgm:t>
    </dgm:pt>
    <dgm:pt modelId="{9763CB39-89BD-41A7-B262-B3E3E7F1812E}" type="pres">
      <dgm:prSet presAssocID="{1B9944F3-3DB6-4AFF-BD3C-B09472AE21F1}" presName="cycle" presStyleCnt="0">
        <dgm:presLayoutVars>
          <dgm:dir/>
          <dgm:resizeHandles val="exact"/>
        </dgm:presLayoutVars>
      </dgm:prSet>
      <dgm:spPr/>
      <dgm:t>
        <a:bodyPr/>
        <a:lstStyle/>
        <a:p>
          <a:endParaRPr lang="en-US"/>
        </a:p>
      </dgm:t>
    </dgm:pt>
    <dgm:pt modelId="{5BA572A3-5DE7-42E2-B6EF-A66E88BF5F60}" type="pres">
      <dgm:prSet presAssocID="{8FE0B6DF-5365-4108-8FEB-CA6A54CCCBFD}" presName="node" presStyleLbl="node1" presStyleIdx="0" presStyleCnt="1" custRadScaleRad="100992" custRadScaleInc="-810">
        <dgm:presLayoutVars>
          <dgm:bulletEnabled val="1"/>
        </dgm:presLayoutVars>
      </dgm:prSet>
      <dgm:spPr/>
      <dgm:t>
        <a:bodyPr/>
        <a:lstStyle/>
        <a:p>
          <a:endParaRPr lang="en-US"/>
        </a:p>
      </dgm:t>
    </dgm:pt>
  </dgm:ptLst>
  <dgm:cxnLst>
    <dgm:cxn modelId="{BEFA4C08-FAC7-42DF-A008-9750B4D07226}" type="presOf" srcId="{1B9944F3-3DB6-4AFF-BD3C-B09472AE21F1}" destId="{9763CB39-89BD-41A7-B262-B3E3E7F1812E}" srcOrd="0" destOrd="0" presId="urn:microsoft.com/office/officeart/2005/8/layout/cycle2"/>
    <dgm:cxn modelId="{23716009-D35C-48F2-8920-EE448659D5EF}" type="presOf" srcId="{8FE0B6DF-5365-4108-8FEB-CA6A54CCCBFD}" destId="{5BA572A3-5DE7-42E2-B6EF-A66E88BF5F60}" srcOrd="0" destOrd="0" presId="urn:microsoft.com/office/officeart/2005/8/layout/cycle2"/>
    <dgm:cxn modelId="{BA9A6FC8-6CA7-446E-9D4B-92BC9CF715B3}" srcId="{1B9944F3-3DB6-4AFF-BD3C-B09472AE21F1}" destId="{8FE0B6DF-5365-4108-8FEB-CA6A54CCCBFD}" srcOrd="0" destOrd="0" parTransId="{923DFC97-6BF9-4175-A766-35E00236819E}" sibTransId="{0E069AF1-42B5-4F8B-8A9F-0EB96EE828AD}"/>
    <dgm:cxn modelId="{E38D938B-91B4-4F37-8929-83A562976E42}" type="presParOf" srcId="{9763CB39-89BD-41A7-B262-B3E3E7F1812E}" destId="{5BA572A3-5DE7-42E2-B6EF-A66E88BF5F60}" srcOrd="0" destOrd="0" presId="urn:microsoft.com/office/officeart/2005/8/layout/cycle2"/>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B9944F3-3DB6-4AFF-BD3C-B09472AE21F1}" type="doc">
      <dgm:prSet loTypeId="urn:microsoft.com/office/officeart/2005/8/layout/cycle2" loCatId="cycle" qsTypeId="urn:microsoft.com/office/officeart/2005/8/quickstyle/simple1" qsCatId="simple" csTypeId="urn:microsoft.com/office/officeart/2005/8/colors/colorful5" csCatId="colorful" phldr="1"/>
      <dgm:spPr/>
      <dgm:t>
        <a:bodyPr/>
        <a:lstStyle/>
        <a:p>
          <a:endParaRPr lang="en-US"/>
        </a:p>
      </dgm:t>
    </dgm:pt>
    <dgm:pt modelId="{8FE0B6DF-5365-4108-8FEB-CA6A54CCCBFD}">
      <dgm:prSet custT="1"/>
      <dgm:spPr/>
      <dgm:t>
        <a:bodyPr/>
        <a:lstStyle/>
        <a:p>
          <a:pPr rtl="0"/>
          <a:r>
            <a:rPr lang="en-GB" sz="2200" b="1" i="1" dirty="0" smtClean="0"/>
            <a:t>From a marginal </a:t>
          </a:r>
          <a:r>
            <a:rPr lang="en-GB" sz="2200" i="1" dirty="0" smtClean="0"/>
            <a:t>community with unequal access to water</a:t>
          </a:r>
          <a:endParaRPr lang="en-GB" sz="2200" dirty="0">
            <a:solidFill>
              <a:schemeClr val="bg1"/>
            </a:solidFill>
          </a:endParaRPr>
        </a:p>
      </dgm:t>
    </dgm:pt>
    <dgm:pt modelId="{923DFC97-6BF9-4175-A766-35E00236819E}" type="parTrans" cxnId="{BA9A6FC8-6CA7-446E-9D4B-92BC9CF715B3}">
      <dgm:prSet/>
      <dgm:spPr/>
      <dgm:t>
        <a:bodyPr/>
        <a:lstStyle/>
        <a:p>
          <a:endParaRPr lang="en-US" sz="2200"/>
        </a:p>
      </dgm:t>
    </dgm:pt>
    <dgm:pt modelId="{0E069AF1-42B5-4F8B-8A9F-0EB96EE828AD}" type="sibTrans" cxnId="{BA9A6FC8-6CA7-446E-9D4B-92BC9CF715B3}">
      <dgm:prSet/>
      <dgm:spPr/>
      <dgm:t>
        <a:bodyPr/>
        <a:lstStyle/>
        <a:p>
          <a:endParaRPr lang="en-US" sz="2200"/>
        </a:p>
      </dgm:t>
    </dgm:pt>
    <dgm:pt modelId="{9763CB39-89BD-41A7-B262-B3E3E7F1812E}" type="pres">
      <dgm:prSet presAssocID="{1B9944F3-3DB6-4AFF-BD3C-B09472AE21F1}" presName="cycle" presStyleCnt="0">
        <dgm:presLayoutVars>
          <dgm:dir/>
          <dgm:resizeHandles val="exact"/>
        </dgm:presLayoutVars>
      </dgm:prSet>
      <dgm:spPr/>
      <dgm:t>
        <a:bodyPr/>
        <a:lstStyle/>
        <a:p>
          <a:endParaRPr lang="en-US"/>
        </a:p>
      </dgm:t>
    </dgm:pt>
    <dgm:pt modelId="{5BA572A3-5DE7-42E2-B6EF-A66E88BF5F60}" type="pres">
      <dgm:prSet presAssocID="{8FE0B6DF-5365-4108-8FEB-CA6A54CCCBFD}" presName="node" presStyleLbl="node1" presStyleIdx="0" presStyleCnt="1" custScaleX="118643" custScaleY="115732" custRadScaleRad="100004" custRadScaleInc="-62">
        <dgm:presLayoutVars>
          <dgm:bulletEnabled val="1"/>
        </dgm:presLayoutVars>
      </dgm:prSet>
      <dgm:spPr/>
      <dgm:t>
        <a:bodyPr/>
        <a:lstStyle/>
        <a:p>
          <a:endParaRPr lang="en-US"/>
        </a:p>
      </dgm:t>
    </dgm:pt>
  </dgm:ptLst>
  <dgm:cxnLst>
    <dgm:cxn modelId="{BA1A74C4-48CA-464B-B120-7588207BE416}" type="presOf" srcId="{1B9944F3-3DB6-4AFF-BD3C-B09472AE21F1}" destId="{9763CB39-89BD-41A7-B262-B3E3E7F1812E}" srcOrd="0" destOrd="0" presId="urn:microsoft.com/office/officeart/2005/8/layout/cycle2"/>
    <dgm:cxn modelId="{BA9A6FC8-6CA7-446E-9D4B-92BC9CF715B3}" srcId="{1B9944F3-3DB6-4AFF-BD3C-B09472AE21F1}" destId="{8FE0B6DF-5365-4108-8FEB-CA6A54CCCBFD}" srcOrd="0" destOrd="0" parTransId="{923DFC97-6BF9-4175-A766-35E00236819E}" sibTransId="{0E069AF1-42B5-4F8B-8A9F-0EB96EE828AD}"/>
    <dgm:cxn modelId="{6384BF6F-AFA3-5648-8BA5-556366132C0D}" type="presOf" srcId="{8FE0B6DF-5365-4108-8FEB-CA6A54CCCBFD}" destId="{5BA572A3-5DE7-42E2-B6EF-A66E88BF5F60}" srcOrd="0" destOrd="0" presId="urn:microsoft.com/office/officeart/2005/8/layout/cycle2"/>
    <dgm:cxn modelId="{608229C3-EFD1-E44C-9F29-A1601118C28D}" type="presParOf" srcId="{9763CB39-89BD-41A7-B262-B3E3E7F1812E}" destId="{5BA572A3-5DE7-42E2-B6EF-A66E88BF5F60}" srcOrd="0" destOrd="0" presId="urn:microsoft.com/office/officeart/2005/8/layout/cycle2"/>
  </dgm:cxnLst>
  <dgm:bg/>
  <dgm:whole/>
  <dgm:extLst>
    <a:ext uri="http://schemas.microsoft.com/office/drawing/2008/diagram">
      <dsp:dataModelExt xmlns:dsp="http://schemas.microsoft.com/office/drawing/2008/diagram" relId="rId23"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BA95841-2914-4F27-93E8-88671A380320}" type="doc">
      <dgm:prSet loTypeId="urn:microsoft.com/office/officeart/2005/8/layout/cycle2" loCatId="cycle" qsTypeId="urn:microsoft.com/office/officeart/2005/8/quickstyle/simple1" qsCatId="simple" csTypeId="urn:microsoft.com/office/officeart/2005/8/colors/colorful1" csCatId="colorful" phldr="1"/>
      <dgm:spPr/>
      <dgm:t>
        <a:bodyPr/>
        <a:lstStyle/>
        <a:p>
          <a:endParaRPr lang="en-US"/>
        </a:p>
      </dgm:t>
    </dgm:pt>
    <dgm:pt modelId="{1CCB1480-7843-4657-A96C-A15C2C67F4BF}">
      <dgm:prSet custT="1"/>
      <dgm:spPr/>
      <dgm:t>
        <a:bodyPr/>
        <a:lstStyle/>
        <a:p>
          <a:pPr rtl="0"/>
          <a:r>
            <a:rPr lang="en-GB" sz="2200" b="1" i="1" dirty="0" smtClean="0"/>
            <a:t>Widow. </a:t>
          </a:r>
          <a:r>
            <a:rPr lang="en-GB" sz="2200" i="1" dirty="0" smtClean="0"/>
            <a:t>Lost her husband 22 years ago</a:t>
          </a:r>
          <a:endParaRPr lang="en-GB" sz="2200" dirty="0">
            <a:solidFill>
              <a:schemeClr val="bg1"/>
            </a:solidFill>
          </a:endParaRPr>
        </a:p>
      </dgm:t>
    </dgm:pt>
    <dgm:pt modelId="{4F09C375-4EA4-4EBE-8367-45582CDA7AD3}" type="parTrans" cxnId="{87459548-83CC-4CE9-B20A-C769FDCBB281}">
      <dgm:prSet/>
      <dgm:spPr/>
      <dgm:t>
        <a:bodyPr/>
        <a:lstStyle/>
        <a:p>
          <a:endParaRPr lang="en-US" sz="2000"/>
        </a:p>
      </dgm:t>
    </dgm:pt>
    <dgm:pt modelId="{FC6A8B0E-26BD-47D2-BE33-F6334E9F89A5}" type="sibTrans" cxnId="{87459548-83CC-4CE9-B20A-C769FDCBB281}">
      <dgm:prSet/>
      <dgm:spPr/>
      <dgm:t>
        <a:bodyPr/>
        <a:lstStyle/>
        <a:p>
          <a:endParaRPr lang="en-US" sz="2000"/>
        </a:p>
      </dgm:t>
    </dgm:pt>
    <dgm:pt modelId="{9380DC88-BA55-45B1-AB69-EC911908C125}" type="pres">
      <dgm:prSet presAssocID="{BBA95841-2914-4F27-93E8-88671A380320}" presName="cycle" presStyleCnt="0">
        <dgm:presLayoutVars>
          <dgm:dir/>
          <dgm:resizeHandles val="exact"/>
        </dgm:presLayoutVars>
      </dgm:prSet>
      <dgm:spPr/>
      <dgm:t>
        <a:bodyPr/>
        <a:lstStyle/>
        <a:p>
          <a:endParaRPr lang="en-US"/>
        </a:p>
      </dgm:t>
    </dgm:pt>
    <dgm:pt modelId="{16C9F59A-E037-4B47-AC0C-DDCDC7204566}" type="pres">
      <dgm:prSet presAssocID="{1CCB1480-7843-4657-A96C-A15C2C67F4BF}" presName="node" presStyleLbl="node1" presStyleIdx="0" presStyleCnt="1" custRadScaleRad="100042" custRadScaleInc="-461">
        <dgm:presLayoutVars>
          <dgm:bulletEnabled val="1"/>
        </dgm:presLayoutVars>
      </dgm:prSet>
      <dgm:spPr/>
      <dgm:t>
        <a:bodyPr/>
        <a:lstStyle/>
        <a:p>
          <a:endParaRPr lang="en-US"/>
        </a:p>
      </dgm:t>
    </dgm:pt>
  </dgm:ptLst>
  <dgm:cxnLst>
    <dgm:cxn modelId="{3290A441-9965-45E0-B5FA-9EA027B4A0A8}" type="presOf" srcId="{1CCB1480-7843-4657-A96C-A15C2C67F4BF}" destId="{16C9F59A-E037-4B47-AC0C-DDCDC7204566}" srcOrd="0" destOrd="0" presId="urn:microsoft.com/office/officeart/2005/8/layout/cycle2"/>
    <dgm:cxn modelId="{87459548-83CC-4CE9-B20A-C769FDCBB281}" srcId="{BBA95841-2914-4F27-93E8-88671A380320}" destId="{1CCB1480-7843-4657-A96C-A15C2C67F4BF}" srcOrd="0" destOrd="0" parTransId="{4F09C375-4EA4-4EBE-8367-45582CDA7AD3}" sibTransId="{FC6A8B0E-26BD-47D2-BE33-F6334E9F89A5}"/>
    <dgm:cxn modelId="{404A0F0C-F0CA-4E3A-916C-962E6081E4B4}" type="presOf" srcId="{BBA95841-2914-4F27-93E8-88671A380320}" destId="{9380DC88-BA55-45B1-AB69-EC911908C125}" srcOrd="0" destOrd="0" presId="urn:microsoft.com/office/officeart/2005/8/layout/cycle2"/>
    <dgm:cxn modelId="{6CA0B526-B35D-482D-AC2A-90F7148CCC01}" type="presParOf" srcId="{9380DC88-BA55-45B1-AB69-EC911908C125}" destId="{16C9F59A-E037-4B47-AC0C-DDCDC7204566}" srcOrd="0" destOrd="0" presId="urn:microsoft.com/office/officeart/2005/8/layout/cycle2"/>
  </dgm:cxnLst>
  <dgm:bg/>
  <dgm:whole/>
  <dgm:extLst>
    <a:ext uri="http://schemas.microsoft.com/office/drawing/2008/diagram">
      <dsp:dataModelExt xmlns:dsp="http://schemas.microsoft.com/office/drawing/2008/diagram" relId="rId2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B9944F3-3DB6-4AFF-BD3C-B09472AE21F1}" type="doc">
      <dgm:prSet loTypeId="urn:microsoft.com/office/officeart/2005/8/layout/cycle2" loCatId="cycle" qsTypeId="urn:microsoft.com/office/officeart/2005/8/quickstyle/simple2" qsCatId="simple" csTypeId="urn:microsoft.com/office/officeart/2005/8/colors/colorful1" csCatId="colorful" phldr="1"/>
      <dgm:spPr/>
      <dgm:t>
        <a:bodyPr/>
        <a:lstStyle/>
        <a:p>
          <a:endParaRPr lang="en-US"/>
        </a:p>
      </dgm:t>
    </dgm:pt>
    <dgm:pt modelId="{8FE0B6DF-5365-4108-8FEB-CA6A54CCCBFD}">
      <dgm:prSet custT="1"/>
      <dgm:spPr>
        <a:solidFill>
          <a:schemeClr val="accent6">
            <a:lumMod val="75000"/>
          </a:schemeClr>
        </a:solidFill>
      </dgm:spPr>
      <dgm:t>
        <a:bodyPr/>
        <a:lstStyle/>
        <a:p>
          <a:pPr rtl="0"/>
          <a:r>
            <a:rPr lang="en-GB" sz="2200" b="1" i="1" dirty="0" smtClean="0"/>
            <a:t>Subsistence farming </a:t>
          </a:r>
          <a:r>
            <a:rPr lang="en-GB" sz="2200" i="1" dirty="0" smtClean="0"/>
            <a:t>in </a:t>
          </a:r>
          <a:r>
            <a:rPr lang="en-GB" sz="2200" b="1" i="1" dirty="0" smtClean="0"/>
            <a:t>unregistered land</a:t>
          </a:r>
          <a:endParaRPr lang="en-GB" sz="2200" b="1" dirty="0"/>
        </a:p>
      </dgm:t>
    </dgm:pt>
    <dgm:pt modelId="{923DFC97-6BF9-4175-A766-35E00236819E}" type="parTrans" cxnId="{BA9A6FC8-6CA7-446E-9D4B-92BC9CF715B3}">
      <dgm:prSet/>
      <dgm:spPr/>
      <dgm:t>
        <a:bodyPr/>
        <a:lstStyle/>
        <a:p>
          <a:endParaRPr lang="en-US"/>
        </a:p>
      </dgm:t>
    </dgm:pt>
    <dgm:pt modelId="{0E069AF1-42B5-4F8B-8A9F-0EB96EE828AD}" type="sibTrans" cxnId="{BA9A6FC8-6CA7-446E-9D4B-92BC9CF715B3}">
      <dgm:prSet/>
      <dgm:spPr/>
      <dgm:t>
        <a:bodyPr/>
        <a:lstStyle/>
        <a:p>
          <a:endParaRPr lang="en-US"/>
        </a:p>
      </dgm:t>
    </dgm:pt>
    <dgm:pt modelId="{9763CB39-89BD-41A7-B262-B3E3E7F1812E}" type="pres">
      <dgm:prSet presAssocID="{1B9944F3-3DB6-4AFF-BD3C-B09472AE21F1}" presName="cycle" presStyleCnt="0">
        <dgm:presLayoutVars>
          <dgm:dir/>
          <dgm:resizeHandles val="exact"/>
        </dgm:presLayoutVars>
      </dgm:prSet>
      <dgm:spPr/>
      <dgm:t>
        <a:bodyPr/>
        <a:lstStyle/>
        <a:p>
          <a:endParaRPr lang="en-US"/>
        </a:p>
      </dgm:t>
    </dgm:pt>
    <dgm:pt modelId="{5BA572A3-5DE7-42E2-B6EF-A66E88BF5F60}" type="pres">
      <dgm:prSet presAssocID="{8FE0B6DF-5365-4108-8FEB-CA6A54CCCBFD}" presName="node" presStyleLbl="node1" presStyleIdx="0" presStyleCnt="1" custScaleX="92354" custScaleY="92354" custRadScaleRad="97976" custRadScaleInc="-117">
        <dgm:presLayoutVars>
          <dgm:bulletEnabled val="1"/>
        </dgm:presLayoutVars>
      </dgm:prSet>
      <dgm:spPr/>
      <dgm:t>
        <a:bodyPr/>
        <a:lstStyle/>
        <a:p>
          <a:endParaRPr lang="en-US"/>
        </a:p>
      </dgm:t>
    </dgm:pt>
  </dgm:ptLst>
  <dgm:cxnLst>
    <dgm:cxn modelId="{BA9A6FC8-6CA7-446E-9D4B-92BC9CF715B3}" srcId="{1B9944F3-3DB6-4AFF-BD3C-B09472AE21F1}" destId="{8FE0B6DF-5365-4108-8FEB-CA6A54CCCBFD}" srcOrd="0" destOrd="0" parTransId="{923DFC97-6BF9-4175-A766-35E00236819E}" sibTransId="{0E069AF1-42B5-4F8B-8A9F-0EB96EE828AD}"/>
    <dgm:cxn modelId="{4A79BBF9-0842-6E4E-8272-9E6CDBE3D912}" type="presOf" srcId="{8FE0B6DF-5365-4108-8FEB-CA6A54CCCBFD}" destId="{5BA572A3-5DE7-42E2-B6EF-A66E88BF5F60}" srcOrd="0" destOrd="0" presId="urn:microsoft.com/office/officeart/2005/8/layout/cycle2"/>
    <dgm:cxn modelId="{32B890D7-8AC7-4445-9229-C412DEC34E54}" type="presOf" srcId="{1B9944F3-3DB6-4AFF-BD3C-B09472AE21F1}" destId="{9763CB39-89BD-41A7-B262-B3E3E7F1812E}" srcOrd="0" destOrd="0" presId="urn:microsoft.com/office/officeart/2005/8/layout/cycle2"/>
    <dgm:cxn modelId="{CF8E5E16-E39E-5149-B5EA-49095FCA147E}" type="presParOf" srcId="{9763CB39-89BD-41A7-B262-B3E3E7F1812E}" destId="{5BA572A3-5DE7-42E2-B6EF-A66E88BF5F60}" srcOrd="0" destOrd="0" presId="urn:microsoft.com/office/officeart/2005/8/layout/cycle2"/>
  </dgm:cxnLst>
  <dgm:bg/>
  <dgm:whole/>
  <dgm:extLst>
    <a:ext uri="http://schemas.microsoft.com/office/drawing/2008/diagram">
      <dsp:dataModelExt xmlns:dsp="http://schemas.microsoft.com/office/drawing/2008/diagram" relId="rId33"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5BEFB26-78CD-9340-95AA-FE8E925CDC48}" type="doc">
      <dgm:prSet loTypeId="urn:microsoft.com/office/officeart/2005/8/layout/radial4" loCatId="cycle" qsTypeId="urn:microsoft.com/office/officeart/2005/8/quickstyle/simple1" qsCatId="simple" csTypeId="urn:microsoft.com/office/officeart/2005/8/colors/accent1_2" csCatId="accent1" phldr="1"/>
      <dgm:spPr/>
      <dgm:t>
        <a:bodyPr/>
        <a:lstStyle/>
        <a:p>
          <a:endParaRPr lang="en-US"/>
        </a:p>
      </dgm:t>
    </dgm:pt>
    <dgm:pt modelId="{15E5E2B0-8B5A-9649-ABB8-AD4FBA5A23F9}">
      <dgm:prSet phldrT="[Text]" custT="1"/>
      <dgm:spPr>
        <a:solidFill>
          <a:schemeClr val="accent1">
            <a:lumMod val="75000"/>
          </a:schemeClr>
        </a:solidFill>
      </dgm:spPr>
      <dgm:t>
        <a:bodyPr/>
        <a:lstStyle/>
        <a:p>
          <a:r>
            <a:rPr lang="en-US" sz="2400" b="1" dirty="0" smtClean="0"/>
            <a:t>Male domination</a:t>
          </a:r>
          <a:endParaRPr lang="en-US" sz="2400" b="1" dirty="0"/>
        </a:p>
      </dgm:t>
    </dgm:pt>
    <dgm:pt modelId="{4D70CD9C-C3BF-4F48-B2F5-B967BDC4766B}" type="parTrans" cxnId="{F18437B2-F79F-0745-A881-AACA5A872A8F}">
      <dgm:prSet/>
      <dgm:spPr/>
      <dgm:t>
        <a:bodyPr/>
        <a:lstStyle/>
        <a:p>
          <a:endParaRPr lang="en-US" sz="2400"/>
        </a:p>
      </dgm:t>
    </dgm:pt>
    <dgm:pt modelId="{C30DF2F3-0415-3A4C-A96A-0D8CF9C28554}" type="sibTrans" cxnId="{F18437B2-F79F-0745-A881-AACA5A872A8F}">
      <dgm:prSet/>
      <dgm:spPr/>
      <dgm:t>
        <a:bodyPr/>
        <a:lstStyle/>
        <a:p>
          <a:endParaRPr lang="en-US" sz="2400"/>
        </a:p>
      </dgm:t>
    </dgm:pt>
    <dgm:pt modelId="{4144946B-ECB3-9444-B6DE-764CAA1C8672}">
      <dgm:prSet phldrT="[Text]" custT="1"/>
      <dgm:spPr/>
      <dgm:t>
        <a:bodyPr/>
        <a:lstStyle/>
        <a:p>
          <a:r>
            <a:rPr lang="en-US" sz="2000" dirty="0" smtClean="0"/>
            <a:t>Conventional agriculture is physically intensive</a:t>
          </a:r>
          <a:endParaRPr lang="en-US" sz="2000" dirty="0"/>
        </a:p>
      </dgm:t>
    </dgm:pt>
    <dgm:pt modelId="{E07B0D5F-04E0-A947-966B-23075E3D111F}" type="parTrans" cxnId="{8C3F4C81-6C4F-A44F-82A3-09E31B06ECE1}">
      <dgm:prSet/>
      <dgm:spPr/>
      <dgm:t>
        <a:bodyPr/>
        <a:lstStyle/>
        <a:p>
          <a:endParaRPr lang="en-US" sz="2400"/>
        </a:p>
      </dgm:t>
    </dgm:pt>
    <dgm:pt modelId="{EBA5DFCB-5F69-1F43-93B7-539FFB66319B}" type="sibTrans" cxnId="{8C3F4C81-6C4F-A44F-82A3-09E31B06ECE1}">
      <dgm:prSet/>
      <dgm:spPr/>
      <dgm:t>
        <a:bodyPr/>
        <a:lstStyle/>
        <a:p>
          <a:endParaRPr lang="en-US" sz="2400"/>
        </a:p>
      </dgm:t>
    </dgm:pt>
    <dgm:pt modelId="{B46C48FD-2866-C34D-8A21-8AD24D69D581}">
      <dgm:prSet phldrT="[Text]" custT="1"/>
      <dgm:spPr/>
      <dgm:t>
        <a:bodyPr/>
        <a:lstStyle/>
        <a:p>
          <a:r>
            <a:rPr lang="en-US" sz="2000" dirty="0" smtClean="0"/>
            <a:t>More power in decision making</a:t>
          </a:r>
          <a:endParaRPr lang="en-US" sz="2000" dirty="0"/>
        </a:p>
      </dgm:t>
    </dgm:pt>
    <dgm:pt modelId="{68A9C872-C4AF-4F43-9704-A0FD1AF3A19C}" type="parTrans" cxnId="{7666978B-8923-8B47-B796-C0B5B6D39997}">
      <dgm:prSet/>
      <dgm:spPr/>
      <dgm:t>
        <a:bodyPr/>
        <a:lstStyle/>
        <a:p>
          <a:endParaRPr lang="en-US" sz="2400"/>
        </a:p>
      </dgm:t>
    </dgm:pt>
    <dgm:pt modelId="{2C2877F0-A84B-F543-8B09-B488F68AB191}" type="sibTrans" cxnId="{7666978B-8923-8B47-B796-C0B5B6D39997}">
      <dgm:prSet/>
      <dgm:spPr/>
      <dgm:t>
        <a:bodyPr/>
        <a:lstStyle/>
        <a:p>
          <a:endParaRPr lang="en-US" sz="2400"/>
        </a:p>
      </dgm:t>
    </dgm:pt>
    <dgm:pt modelId="{8CFA8A24-3044-C84F-A721-9B7BDF2F6644}" type="pres">
      <dgm:prSet presAssocID="{C5BEFB26-78CD-9340-95AA-FE8E925CDC48}" presName="cycle" presStyleCnt="0">
        <dgm:presLayoutVars>
          <dgm:chMax val="1"/>
          <dgm:dir/>
          <dgm:animLvl val="ctr"/>
          <dgm:resizeHandles val="exact"/>
        </dgm:presLayoutVars>
      </dgm:prSet>
      <dgm:spPr/>
      <dgm:t>
        <a:bodyPr/>
        <a:lstStyle/>
        <a:p>
          <a:endParaRPr lang="en-US"/>
        </a:p>
      </dgm:t>
    </dgm:pt>
    <dgm:pt modelId="{0A6E5783-DFF0-3540-8F3F-DB52A4D24407}" type="pres">
      <dgm:prSet presAssocID="{15E5E2B0-8B5A-9649-ABB8-AD4FBA5A23F9}" presName="centerShape" presStyleLbl="node0" presStyleIdx="0" presStyleCnt="1" custScaleX="166332" custScaleY="78291" custLinFactNeighborX="24078" custLinFactNeighborY="-42752"/>
      <dgm:spPr/>
      <dgm:t>
        <a:bodyPr/>
        <a:lstStyle/>
        <a:p>
          <a:endParaRPr lang="en-US"/>
        </a:p>
      </dgm:t>
    </dgm:pt>
    <dgm:pt modelId="{92DBF284-1878-FF48-A07C-2C2D7BB0E4D4}" type="pres">
      <dgm:prSet presAssocID="{E07B0D5F-04E0-A947-966B-23075E3D111F}" presName="parTrans" presStyleLbl="bgSibTrans2D1" presStyleIdx="0" presStyleCnt="2"/>
      <dgm:spPr/>
      <dgm:t>
        <a:bodyPr/>
        <a:lstStyle/>
        <a:p>
          <a:endParaRPr lang="en-US"/>
        </a:p>
      </dgm:t>
    </dgm:pt>
    <dgm:pt modelId="{F134D6A3-BA37-8C41-BD94-CBE8B9061A6B}" type="pres">
      <dgm:prSet presAssocID="{4144946B-ECB3-9444-B6DE-764CAA1C8672}" presName="node" presStyleLbl="node1" presStyleIdx="0" presStyleCnt="2" custScaleX="124241" custScaleY="114233" custRadScaleRad="63443" custRadScaleInc="162007">
        <dgm:presLayoutVars>
          <dgm:bulletEnabled val="1"/>
        </dgm:presLayoutVars>
      </dgm:prSet>
      <dgm:spPr/>
      <dgm:t>
        <a:bodyPr/>
        <a:lstStyle/>
        <a:p>
          <a:endParaRPr lang="en-US"/>
        </a:p>
      </dgm:t>
    </dgm:pt>
    <dgm:pt modelId="{34B07B4C-B553-9C49-91E2-8974C3355E84}" type="pres">
      <dgm:prSet presAssocID="{68A9C872-C4AF-4F43-9704-A0FD1AF3A19C}" presName="parTrans" presStyleLbl="bgSibTrans2D1" presStyleIdx="1" presStyleCnt="2"/>
      <dgm:spPr/>
      <dgm:t>
        <a:bodyPr/>
        <a:lstStyle/>
        <a:p>
          <a:endParaRPr lang="en-US"/>
        </a:p>
      </dgm:t>
    </dgm:pt>
    <dgm:pt modelId="{571DC98C-0664-0C4A-BB17-D01ED7A79056}" type="pres">
      <dgm:prSet presAssocID="{B46C48FD-2866-C34D-8A21-8AD24D69D581}" presName="node" presStyleLbl="node1" presStyleIdx="1" presStyleCnt="2" custScaleX="89268" custScaleY="121399" custRadScaleRad="38388" custRadScaleInc="-145770">
        <dgm:presLayoutVars>
          <dgm:bulletEnabled val="1"/>
        </dgm:presLayoutVars>
      </dgm:prSet>
      <dgm:spPr/>
      <dgm:t>
        <a:bodyPr/>
        <a:lstStyle/>
        <a:p>
          <a:endParaRPr lang="en-US"/>
        </a:p>
      </dgm:t>
    </dgm:pt>
  </dgm:ptLst>
  <dgm:cxnLst>
    <dgm:cxn modelId="{F18437B2-F79F-0745-A881-AACA5A872A8F}" srcId="{C5BEFB26-78CD-9340-95AA-FE8E925CDC48}" destId="{15E5E2B0-8B5A-9649-ABB8-AD4FBA5A23F9}" srcOrd="0" destOrd="0" parTransId="{4D70CD9C-C3BF-4F48-B2F5-B967BDC4766B}" sibTransId="{C30DF2F3-0415-3A4C-A96A-0D8CF9C28554}"/>
    <dgm:cxn modelId="{43D553CB-3302-AE4A-B294-519C4DA40475}" type="presOf" srcId="{C5BEFB26-78CD-9340-95AA-FE8E925CDC48}" destId="{8CFA8A24-3044-C84F-A721-9B7BDF2F6644}" srcOrd="0" destOrd="0" presId="urn:microsoft.com/office/officeart/2005/8/layout/radial4"/>
    <dgm:cxn modelId="{8C3F4C81-6C4F-A44F-82A3-09E31B06ECE1}" srcId="{15E5E2B0-8B5A-9649-ABB8-AD4FBA5A23F9}" destId="{4144946B-ECB3-9444-B6DE-764CAA1C8672}" srcOrd="0" destOrd="0" parTransId="{E07B0D5F-04E0-A947-966B-23075E3D111F}" sibTransId="{EBA5DFCB-5F69-1F43-93B7-539FFB66319B}"/>
    <dgm:cxn modelId="{6ED193EA-9086-E148-B70D-B30642A3A662}" type="presOf" srcId="{15E5E2B0-8B5A-9649-ABB8-AD4FBA5A23F9}" destId="{0A6E5783-DFF0-3540-8F3F-DB52A4D24407}" srcOrd="0" destOrd="0" presId="urn:microsoft.com/office/officeart/2005/8/layout/radial4"/>
    <dgm:cxn modelId="{7666978B-8923-8B47-B796-C0B5B6D39997}" srcId="{15E5E2B0-8B5A-9649-ABB8-AD4FBA5A23F9}" destId="{B46C48FD-2866-C34D-8A21-8AD24D69D581}" srcOrd="1" destOrd="0" parTransId="{68A9C872-C4AF-4F43-9704-A0FD1AF3A19C}" sibTransId="{2C2877F0-A84B-F543-8B09-B488F68AB191}"/>
    <dgm:cxn modelId="{71B17BD8-03FB-DD4D-A275-CA38451A44D9}" type="presOf" srcId="{B46C48FD-2866-C34D-8A21-8AD24D69D581}" destId="{571DC98C-0664-0C4A-BB17-D01ED7A79056}" srcOrd="0" destOrd="0" presId="urn:microsoft.com/office/officeart/2005/8/layout/radial4"/>
    <dgm:cxn modelId="{76CB1019-CD37-8048-B822-0C6B1AA11002}" type="presOf" srcId="{E07B0D5F-04E0-A947-966B-23075E3D111F}" destId="{92DBF284-1878-FF48-A07C-2C2D7BB0E4D4}" srcOrd="0" destOrd="0" presId="urn:microsoft.com/office/officeart/2005/8/layout/radial4"/>
    <dgm:cxn modelId="{27E59FDF-8592-7F43-A5E9-E410ED30E002}" type="presOf" srcId="{68A9C872-C4AF-4F43-9704-A0FD1AF3A19C}" destId="{34B07B4C-B553-9C49-91E2-8974C3355E84}" srcOrd="0" destOrd="0" presId="urn:microsoft.com/office/officeart/2005/8/layout/radial4"/>
    <dgm:cxn modelId="{783BBFCA-36C9-D94D-8F2D-130104F1A30F}" type="presOf" srcId="{4144946B-ECB3-9444-B6DE-764CAA1C8672}" destId="{F134D6A3-BA37-8C41-BD94-CBE8B9061A6B}" srcOrd="0" destOrd="0" presId="urn:microsoft.com/office/officeart/2005/8/layout/radial4"/>
    <dgm:cxn modelId="{9B0123F7-CE07-9840-8348-D6FB3C4F52F7}" type="presParOf" srcId="{8CFA8A24-3044-C84F-A721-9B7BDF2F6644}" destId="{0A6E5783-DFF0-3540-8F3F-DB52A4D24407}" srcOrd="0" destOrd="0" presId="urn:microsoft.com/office/officeart/2005/8/layout/radial4"/>
    <dgm:cxn modelId="{D5ED85DD-308D-E244-BAEC-166CFA9C9E8C}" type="presParOf" srcId="{8CFA8A24-3044-C84F-A721-9B7BDF2F6644}" destId="{92DBF284-1878-FF48-A07C-2C2D7BB0E4D4}" srcOrd="1" destOrd="0" presId="urn:microsoft.com/office/officeart/2005/8/layout/radial4"/>
    <dgm:cxn modelId="{F1ADF765-4A36-DE4C-9A29-01569E802A52}" type="presParOf" srcId="{8CFA8A24-3044-C84F-A721-9B7BDF2F6644}" destId="{F134D6A3-BA37-8C41-BD94-CBE8B9061A6B}" srcOrd="2" destOrd="0" presId="urn:microsoft.com/office/officeart/2005/8/layout/radial4"/>
    <dgm:cxn modelId="{0C689F76-E05B-024F-AE4C-0858B5D62473}" type="presParOf" srcId="{8CFA8A24-3044-C84F-A721-9B7BDF2F6644}" destId="{34B07B4C-B553-9C49-91E2-8974C3355E84}" srcOrd="3" destOrd="0" presId="urn:microsoft.com/office/officeart/2005/8/layout/radial4"/>
    <dgm:cxn modelId="{770FC0AE-89FC-A743-9EF6-B642228D7A91}" type="presParOf" srcId="{8CFA8A24-3044-C84F-A721-9B7BDF2F6644}" destId="{571DC98C-0664-0C4A-BB17-D01ED7A79056}" srcOrd="4" destOrd="0" presId="urn:microsoft.com/office/officeart/2005/8/layout/radial4"/>
  </dgm:cxnLst>
  <dgm:bg>
    <a:gradFill flip="none" rotWithShape="1">
      <a:gsLst>
        <a:gs pos="0">
          <a:schemeClr val="tx2">
            <a:lumMod val="60000"/>
            <a:lumOff val="40000"/>
          </a:schemeClr>
        </a:gs>
        <a:gs pos="100000">
          <a:prstClr val="white">
            <a:alpha val="0"/>
          </a:prstClr>
        </a:gs>
      </a:gsLst>
      <a:lin ang="5400000" scaled="0"/>
      <a:tileRect/>
    </a:gra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5215B86-51D1-0747-B2BD-2EDCF13F4732}" type="doc">
      <dgm:prSet loTypeId="urn:microsoft.com/office/officeart/2005/8/layout/radial4" loCatId="cycle" qsTypeId="urn:microsoft.com/office/officeart/2005/8/quickstyle/simple2" qsCatId="simple" csTypeId="urn:microsoft.com/office/officeart/2005/8/colors/accent2_2" csCatId="accent2" phldr="1"/>
      <dgm:spPr/>
      <dgm:t>
        <a:bodyPr/>
        <a:lstStyle/>
        <a:p>
          <a:endParaRPr lang="en-US"/>
        </a:p>
      </dgm:t>
    </dgm:pt>
    <dgm:pt modelId="{F30B325C-3609-CF41-AA73-D754867F329D}">
      <dgm:prSet phldrT="[Text]" custT="1"/>
      <dgm:spPr>
        <a:solidFill>
          <a:schemeClr val="accent2">
            <a:lumMod val="75000"/>
          </a:schemeClr>
        </a:solidFill>
      </dgm:spPr>
      <dgm:t>
        <a:bodyPr/>
        <a:lstStyle/>
        <a:p>
          <a:r>
            <a:rPr lang="en-US" sz="2400" b="1" dirty="0" smtClean="0"/>
            <a:t>Lack of women’s participation</a:t>
          </a:r>
          <a:endParaRPr lang="en-US" sz="2400" b="1" dirty="0"/>
        </a:p>
      </dgm:t>
    </dgm:pt>
    <dgm:pt modelId="{DB3B8B4B-558F-1E4B-934D-A448EE9F321C}" type="parTrans" cxnId="{14688F9A-D9E3-4047-922D-FEDB8285F24D}">
      <dgm:prSet/>
      <dgm:spPr/>
      <dgm:t>
        <a:bodyPr/>
        <a:lstStyle/>
        <a:p>
          <a:endParaRPr lang="en-US" sz="2800"/>
        </a:p>
      </dgm:t>
    </dgm:pt>
    <dgm:pt modelId="{12428458-AB5E-0C4B-B755-1ECEE214437A}" type="sibTrans" cxnId="{14688F9A-D9E3-4047-922D-FEDB8285F24D}">
      <dgm:prSet/>
      <dgm:spPr/>
      <dgm:t>
        <a:bodyPr/>
        <a:lstStyle/>
        <a:p>
          <a:endParaRPr lang="en-US" sz="2800"/>
        </a:p>
      </dgm:t>
    </dgm:pt>
    <dgm:pt modelId="{C32F6508-24E5-614E-955A-D2B5E1059F04}">
      <dgm:prSet phldrT="[Text]" custT="1"/>
      <dgm:spPr/>
      <dgm:t>
        <a:bodyPr/>
        <a:lstStyle/>
        <a:p>
          <a:pPr rtl="0"/>
          <a:r>
            <a:rPr lang="en-GB" sz="2000" dirty="0" smtClean="0"/>
            <a:t>Lack technical know-how</a:t>
          </a:r>
          <a:endParaRPr lang="en-US" sz="2000" dirty="0"/>
        </a:p>
      </dgm:t>
    </dgm:pt>
    <dgm:pt modelId="{595C5E26-83B7-364D-8AF5-CAB12A416669}" type="parTrans" cxnId="{70284001-7A78-6F4E-8E0D-A1AB26E1902F}">
      <dgm:prSet/>
      <dgm:spPr/>
      <dgm:t>
        <a:bodyPr/>
        <a:lstStyle/>
        <a:p>
          <a:endParaRPr lang="en-US" sz="2800"/>
        </a:p>
      </dgm:t>
    </dgm:pt>
    <dgm:pt modelId="{74CA2A00-35B3-CC48-9069-B2C6C29E502B}" type="sibTrans" cxnId="{70284001-7A78-6F4E-8E0D-A1AB26E1902F}">
      <dgm:prSet/>
      <dgm:spPr/>
      <dgm:t>
        <a:bodyPr/>
        <a:lstStyle/>
        <a:p>
          <a:endParaRPr lang="en-US" sz="2800"/>
        </a:p>
      </dgm:t>
    </dgm:pt>
    <dgm:pt modelId="{9DE16181-54BD-7844-9EC2-3803A9FD0136}">
      <dgm:prSet phldrT="[Text]" custT="1"/>
      <dgm:spPr/>
      <dgm:t>
        <a:bodyPr/>
        <a:lstStyle/>
        <a:p>
          <a:pPr rtl="0"/>
          <a:r>
            <a:rPr lang="en-GB" sz="2000" dirty="0" smtClean="0"/>
            <a:t>Limited role in pump rental negotiation</a:t>
          </a:r>
          <a:endParaRPr lang="en-US" sz="2000" dirty="0"/>
        </a:p>
      </dgm:t>
    </dgm:pt>
    <dgm:pt modelId="{3E4EDF9A-C60C-7648-B9F8-AF46C229C52F}" type="parTrans" cxnId="{0D640CCC-1776-0743-AC4C-0155FD8EF1B9}">
      <dgm:prSet/>
      <dgm:spPr/>
      <dgm:t>
        <a:bodyPr/>
        <a:lstStyle/>
        <a:p>
          <a:endParaRPr lang="en-US" sz="2800"/>
        </a:p>
      </dgm:t>
    </dgm:pt>
    <dgm:pt modelId="{9DEAFA3F-94E6-A748-8C5D-74387751B2C6}" type="sibTrans" cxnId="{0D640CCC-1776-0743-AC4C-0155FD8EF1B9}">
      <dgm:prSet/>
      <dgm:spPr/>
      <dgm:t>
        <a:bodyPr/>
        <a:lstStyle/>
        <a:p>
          <a:endParaRPr lang="en-US" sz="2800"/>
        </a:p>
      </dgm:t>
    </dgm:pt>
    <dgm:pt modelId="{DC6A8A95-82EC-9044-BC3A-77F64B2EE3A3}">
      <dgm:prSet phldrT="[Text]" custT="1"/>
      <dgm:spPr/>
      <dgm:t>
        <a:bodyPr/>
        <a:lstStyle/>
        <a:p>
          <a:r>
            <a:rPr lang="en-US" sz="2000" dirty="0" smtClean="0"/>
            <a:t>High rate of male migration putting pressure on women</a:t>
          </a:r>
          <a:endParaRPr lang="en-US" sz="2000" dirty="0"/>
        </a:p>
      </dgm:t>
    </dgm:pt>
    <dgm:pt modelId="{8AC6DD1A-0132-954A-A52D-962EEFD4520B}" type="parTrans" cxnId="{2CBE2A9E-35FD-2540-A6E1-C9F42E0F5BC7}">
      <dgm:prSet/>
      <dgm:spPr/>
      <dgm:t>
        <a:bodyPr/>
        <a:lstStyle/>
        <a:p>
          <a:endParaRPr lang="en-US" sz="2800"/>
        </a:p>
      </dgm:t>
    </dgm:pt>
    <dgm:pt modelId="{430BA38F-B097-F641-9328-0F08F7D899E1}" type="sibTrans" cxnId="{2CBE2A9E-35FD-2540-A6E1-C9F42E0F5BC7}">
      <dgm:prSet/>
      <dgm:spPr/>
      <dgm:t>
        <a:bodyPr/>
        <a:lstStyle/>
        <a:p>
          <a:endParaRPr lang="en-US" sz="2800"/>
        </a:p>
      </dgm:t>
    </dgm:pt>
    <dgm:pt modelId="{31F2B5DC-FE2B-2943-BBFA-9C771E843621}">
      <dgm:prSet phldrT="[Text]" custT="1"/>
      <dgm:spPr/>
      <dgm:t>
        <a:bodyPr/>
        <a:lstStyle/>
        <a:p>
          <a:r>
            <a:rPr lang="en-US" sz="2000" dirty="0" smtClean="0"/>
            <a:t>Social inhibition</a:t>
          </a:r>
          <a:endParaRPr lang="en-US" sz="2000" dirty="0"/>
        </a:p>
      </dgm:t>
    </dgm:pt>
    <dgm:pt modelId="{EEB8680A-B09B-A64F-ABBF-0409D2AA9F04}" type="parTrans" cxnId="{3878A761-8ECB-AE42-A5D0-58612F7388A2}">
      <dgm:prSet/>
      <dgm:spPr/>
      <dgm:t>
        <a:bodyPr/>
        <a:lstStyle/>
        <a:p>
          <a:endParaRPr lang="en-US"/>
        </a:p>
      </dgm:t>
    </dgm:pt>
    <dgm:pt modelId="{8E7C0234-4EE7-5F4B-8E32-1E2CE0684F2A}" type="sibTrans" cxnId="{3878A761-8ECB-AE42-A5D0-58612F7388A2}">
      <dgm:prSet/>
      <dgm:spPr/>
      <dgm:t>
        <a:bodyPr/>
        <a:lstStyle/>
        <a:p>
          <a:endParaRPr lang="en-US"/>
        </a:p>
      </dgm:t>
    </dgm:pt>
    <dgm:pt modelId="{5957B00E-BA1E-5543-9C2F-77EFA9E08911}" type="pres">
      <dgm:prSet presAssocID="{45215B86-51D1-0747-B2BD-2EDCF13F4732}" presName="cycle" presStyleCnt="0">
        <dgm:presLayoutVars>
          <dgm:chMax val="1"/>
          <dgm:dir/>
          <dgm:animLvl val="ctr"/>
          <dgm:resizeHandles val="exact"/>
        </dgm:presLayoutVars>
      </dgm:prSet>
      <dgm:spPr/>
      <dgm:t>
        <a:bodyPr/>
        <a:lstStyle/>
        <a:p>
          <a:endParaRPr lang="en-US"/>
        </a:p>
      </dgm:t>
    </dgm:pt>
    <dgm:pt modelId="{32BA00D7-9ADA-434B-8FA9-8CCF4CF54FCD}" type="pres">
      <dgm:prSet presAssocID="{F30B325C-3609-CF41-AA73-D754867F329D}" presName="centerShape" presStyleLbl="node0" presStyleIdx="0" presStyleCnt="1" custScaleX="171442" custLinFactNeighborX="-32122" custLinFactNeighborY="-45968"/>
      <dgm:spPr/>
      <dgm:t>
        <a:bodyPr/>
        <a:lstStyle/>
        <a:p>
          <a:endParaRPr lang="en-US"/>
        </a:p>
      </dgm:t>
    </dgm:pt>
    <dgm:pt modelId="{BC32915B-DAA8-A24D-A409-CBD7C0DE335E}" type="pres">
      <dgm:prSet presAssocID="{595C5E26-83B7-364D-8AF5-CAB12A416669}" presName="parTrans" presStyleLbl="bgSibTrans2D1" presStyleIdx="0" presStyleCnt="4"/>
      <dgm:spPr/>
      <dgm:t>
        <a:bodyPr/>
        <a:lstStyle/>
        <a:p>
          <a:endParaRPr lang="en-US"/>
        </a:p>
      </dgm:t>
    </dgm:pt>
    <dgm:pt modelId="{F74DB672-EB43-424F-930C-80187667233C}" type="pres">
      <dgm:prSet presAssocID="{C32F6508-24E5-614E-955A-D2B5E1059F04}" presName="node" presStyleLbl="node1" presStyleIdx="0" presStyleCnt="4" custScaleX="108482" custRadScaleRad="22703" custRadScaleInc="-46095">
        <dgm:presLayoutVars>
          <dgm:bulletEnabled val="1"/>
        </dgm:presLayoutVars>
      </dgm:prSet>
      <dgm:spPr/>
      <dgm:t>
        <a:bodyPr/>
        <a:lstStyle/>
        <a:p>
          <a:endParaRPr lang="en-US"/>
        </a:p>
      </dgm:t>
    </dgm:pt>
    <dgm:pt modelId="{BF72D453-41C6-394B-BF83-514D7303C3CC}" type="pres">
      <dgm:prSet presAssocID="{3E4EDF9A-C60C-7648-B9F8-AF46C229C52F}" presName="parTrans" presStyleLbl="bgSibTrans2D1" presStyleIdx="1" presStyleCnt="4"/>
      <dgm:spPr/>
      <dgm:t>
        <a:bodyPr/>
        <a:lstStyle/>
        <a:p>
          <a:endParaRPr lang="en-US"/>
        </a:p>
      </dgm:t>
    </dgm:pt>
    <dgm:pt modelId="{E9512777-899A-5846-9891-577EEA18BDB9}" type="pres">
      <dgm:prSet presAssocID="{9DE16181-54BD-7844-9EC2-3803A9FD0136}" presName="node" presStyleLbl="node1" presStyleIdx="1" presStyleCnt="4" custScaleX="141623" custScaleY="118063" custRadScaleRad="122282" custRadScaleInc="146642">
        <dgm:presLayoutVars>
          <dgm:bulletEnabled val="1"/>
        </dgm:presLayoutVars>
      </dgm:prSet>
      <dgm:spPr/>
      <dgm:t>
        <a:bodyPr/>
        <a:lstStyle/>
        <a:p>
          <a:endParaRPr lang="en-US"/>
        </a:p>
      </dgm:t>
    </dgm:pt>
    <dgm:pt modelId="{A79624FF-47A5-E140-A012-C0AE8F779CCA}" type="pres">
      <dgm:prSet presAssocID="{8AC6DD1A-0132-954A-A52D-962EEFD4520B}" presName="parTrans" presStyleLbl="bgSibTrans2D1" presStyleIdx="2" presStyleCnt="4"/>
      <dgm:spPr/>
      <dgm:t>
        <a:bodyPr/>
        <a:lstStyle/>
        <a:p>
          <a:endParaRPr lang="en-US"/>
        </a:p>
      </dgm:t>
    </dgm:pt>
    <dgm:pt modelId="{BF66C925-7E69-724B-B15B-5280D09C342D}" type="pres">
      <dgm:prSet presAssocID="{DC6A8A95-82EC-9044-BC3A-77F64B2EE3A3}" presName="node" presStyleLbl="node1" presStyleIdx="2" presStyleCnt="4" custScaleX="160155" custScaleY="129331" custRadScaleRad="73735" custRadScaleInc="105885">
        <dgm:presLayoutVars>
          <dgm:bulletEnabled val="1"/>
        </dgm:presLayoutVars>
      </dgm:prSet>
      <dgm:spPr/>
      <dgm:t>
        <a:bodyPr/>
        <a:lstStyle/>
        <a:p>
          <a:endParaRPr lang="en-US"/>
        </a:p>
      </dgm:t>
    </dgm:pt>
    <dgm:pt modelId="{1ED9AA94-44CD-1E46-A244-FB0D1BB98E24}" type="pres">
      <dgm:prSet presAssocID="{EEB8680A-B09B-A64F-ABBF-0409D2AA9F04}" presName="parTrans" presStyleLbl="bgSibTrans2D1" presStyleIdx="3" presStyleCnt="4"/>
      <dgm:spPr/>
      <dgm:t>
        <a:bodyPr/>
        <a:lstStyle/>
        <a:p>
          <a:endParaRPr lang="en-US"/>
        </a:p>
      </dgm:t>
    </dgm:pt>
    <dgm:pt modelId="{B5365AE5-3A6F-624C-9AD0-F4F7A7FC0687}" type="pres">
      <dgm:prSet presAssocID="{31F2B5DC-FE2B-2943-BBFA-9C771E843621}" presName="node" presStyleLbl="node1" presStyleIdx="3" presStyleCnt="4" custRadScaleRad="98420" custRadScaleInc="-369606">
        <dgm:presLayoutVars>
          <dgm:bulletEnabled val="1"/>
        </dgm:presLayoutVars>
      </dgm:prSet>
      <dgm:spPr/>
      <dgm:t>
        <a:bodyPr/>
        <a:lstStyle/>
        <a:p>
          <a:endParaRPr lang="en-US"/>
        </a:p>
      </dgm:t>
    </dgm:pt>
  </dgm:ptLst>
  <dgm:cxnLst>
    <dgm:cxn modelId="{EB227FEB-30CA-E548-861F-DAADE467CB61}" type="presOf" srcId="{595C5E26-83B7-364D-8AF5-CAB12A416669}" destId="{BC32915B-DAA8-A24D-A409-CBD7C0DE335E}" srcOrd="0" destOrd="0" presId="urn:microsoft.com/office/officeart/2005/8/layout/radial4"/>
    <dgm:cxn modelId="{0D640CCC-1776-0743-AC4C-0155FD8EF1B9}" srcId="{F30B325C-3609-CF41-AA73-D754867F329D}" destId="{9DE16181-54BD-7844-9EC2-3803A9FD0136}" srcOrd="1" destOrd="0" parTransId="{3E4EDF9A-C60C-7648-B9F8-AF46C229C52F}" sibTransId="{9DEAFA3F-94E6-A748-8C5D-74387751B2C6}"/>
    <dgm:cxn modelId="{B1F3A4DB-8A87-364B-9B78-F53A81ABEA4C}" type="presOf" srcId="{8AC6DD1A-0132-954A-A52D-962EEFD4520B}" destId="{A79624FF-47A5-E140-A012-C0AE8F779CCA}" srcOrd="0" destOrd="0" presId="urn:microsoft.com/office/officeart/2005/8/layout/radial4"/>
    <dgm:cxn modelId="{2CBE2A9E-35FD-2540-A6E1-C9F42E0F5BC7}" srcId="{F30B325C-3609-CF41-AA73-D754867F329D}" destId="{DC6A8A95-82EC-9044-BC3A-77F64B2EE3A3}" srcOrd="2" destOrd="0" parTransId="{8AC6DD1A-0132-954A-A52D-962EEFD4520B}" sibTransId="{430BA38F-B097-F641-9328-0F08F7D899E1}"/>
    <dgm:cxn modelId="{3878A761-8ECB-AE42-A5D0-58612F7388A2}" srcId="{F30B325C-3609-CF41-AA73-D754867F329D}" destId="{31F2B5DC-FE2B-2943-BBFA-9C771E843621}" srcOrd="3" destOrd="0" parTransId="{EEB8680A-B09B-A64F-ABBF-0409D2AA9F04}" sibTransId="{8E7C0234-4EE7-5F4B-8E32-1E2CE0684F2A}"/>
    <dgm:cxn modelId="{0FEADECA-EB28-764A-AFBF-884E3F111531}" type="presOf" srcId="{31F2B5DC-FE2B-2943-BBFA-9C771E843621}" destId="{B5365AE5-3A6F-624C-9AD0-F4F7A7FC0687}" srcOrd="0" destOrd="0" presId="urn:microsoft.com/office/officeart/2005/8/layout/radial4"/>
    <dgm:cxn modelId="{84CBC262-D63B-AA4B-93C5-BE37321104D4}" type="presOf" srcId="{F30B325C-3609-CF41-AA73-D754867F329D}" destId="{32BA00D7-9ADA-434B-8FA9-8CCF4CF54FCD}" srcOrd="0" destOrd="0" presId="urn:microsoft.com/office/officeart/2005/8/layout/radial4"/>
    <dgm:cxn modelId="{FF3B18A2-2C14-3F45-8CAD-00EDC2452C20}" type="presOf" srcId="{C32F6508-24E5-614E-955A-D2B5E1059F04}" destId="{F74DB672-EB43-424F-930C-80187667233C}" srcOrd="0" destOrd="0" presId="urn:microsoft.com/office/officeart/2005/8/layout/radial4"/>
    <dgm:cxn modelId="{82D381BD-8888-AB44-8475-0F5772372835}" type="presOf" srcId="{3E4EDF9A-C60C-7648-B9F8-AF46C229C52F}" destId="{BF72D453-41C6-394B-BF83-514D7303C3CC}" srcOrd="0" destOrd="0" presId="urn:microsoft.com/office/officeart/2005/8/layout/radial4"/>
    <dgm:cxn modelId="{14688F9A-D9E3-4047-922D-FEDB8285F24D}" srcId="{45215B86-51D1-0747-B2BD-2EDCF13F4732}" destId="{F30B325C-3609-CF41-AA73-D754867F329D}" srcOrd="0" destOrd="0" parTransId="{DB3B8B4B-558F-1E4B-934D-A448EE9F321C}" sibTransId="{12428458-AB5E-0C4B-B755-1ECEE214437A}"/>
    <dgm:cxn modelId="{F63BFDFF-56CE-3042-82E1-79C75B97BEE1}" type="presOf" srcId="{45215B86-51D1-0747-B2BD-2EDCF13F4732}" destId="{5957B00E-BA1E-5543-9C2F-77EFA9E08911}" srcOrd="0" destOrd="0" presId="urn:microsoft.com/office/officeart/2005/8/layout/radial4"/>
    <dgm:cxn modelId="{E899B48A-2131-0B47-B14D-D834E863F25A}" type="presOf" srcId="{DC6A8A95-82EC-9044-BC3A-77F64B2EE3A3}" destId="{BF66C925-7E69-724B-B15B-5280D09C342D}" srcOrd="0" destOrd="0" presId="urn:microsoft.com/office/officeart/2005/8/layout/radial4"/>
    <dgm:cxn modelId="{933CFEC2-EAD6-1B47-A20C-7EDF1D83BB31}" type="presOf" srcId="{EEB8680A-B09B-A64F-ABBF-0409D2AA9F04}" destId="{1ED9AA94-44CD-1E46-A244-FB0D1BB98E24}" srcOrd="0" destOrd="0" presId="urn:microsoft.com/office/officeart/2005/8/layout/radial4"/>
    <dgm:cxn modelId="{70284001-7A78-6F4E-8E0D-A1AB26E1902F}" srcId="{F30B325C-3609-CF41-AA73-D754867F329D}" destId="{C32F6508-24E5-614E-955A-D2B5E1059F04}" srcOrd="0" destOrd="0" parTransId="{595C5E26-83B7-364D-8AF5-CAB12A416669}" sibTransId="{74CA2A00-35B3-CC48-9069-B2C6C29E502B}"/>
    <dgm:cxn modelId="{8BD8AB73-84D0-AC48-83EF-653065947FE9}" type="presOf" srcId="{9DE16181-54BD-7844-9EC2-3803A9FD0136}" destId="{E9512777-899A-5846-9891-577EEA18BDB9}" srcOrd="0" destOrd="0" presId="urn:microsoft.com/office/officeart/2005/8/layout/radial4"/>
    <dgm:cxn modelId="{52F94F7F-6E2A-A949-A036-BAAC99379500}" type="presParOf" srcId="{5957B00E-BA1E-5543-9C2F-77EFA9E08911}" destId="{32BA00D7-9ADA-434B-8FA9-8CCF4CF54FCD}" srcOrd="0" destOrd="0" presId="urn:microsoft.com/office/officeart/2005/8/layout/radial4"/>
    <dgm:cxn modelId="{B75AE044-B72E-7C40-8E9A-6103989DC8B9}" type="presParOf" srcId="{5957B00E-BA1E-5543-9C2F-77EFA9E08911}" destId="{BC32915B-DAA8-A24D-A409-CBD7C0DE335E}" srcOrd="1" destOrd="0" presId="urn:microsoft.com/office/officeart/2005/8/layout/radial4"/>
    <dgm:cxn modelId="{932DD7AB-F665-3043-A050-453BC0292328}" type="presParOf" srcId="{5957B00E-BA1E-5543-9C2F-77EFA9E08911}" destId="{F74DB672-EB43-424F-930C-80187667233C}" srcOrd="2" destOrd="0" presId="urn:microsoft.com/office/officeart/2005/8/layout/radial4"/>
    <dgm:cxn modelId="{620F61B5-129A-694C-BFA6-A83B1989BE76}" type="presParOf" srcId="{5957B00E-BA1E-5543-9C2F-77EFA9E08911}" destId="{BF72D453-41C6-394B-BF83-514D7303C3CC}" srcOrd="3" destOrd="0" presId="urn:microsoft.com/office/officeart/2005/8/layout/radial4"/>
    <dgm:cxn modelId="{339D8154-BEF8-3248-907A-13298BF29E2A}" type="presParOf" srcId="{5957B00E-BA1E-5543-9C2F-77EFA9E08911}" destId="{E9512777-899A-5846-9891-577EEA18BDB9}" srcOrd="4" destOrd="0" presId="urn:microsoft.com/office/officeart/2005/8/layout/radial4"/>
    <dgm:cxn modelId="{98F30DFB-E812-724A-80E5-1F8F4C0B3491}" type="presParOf" srcId="{5957B00E-BA1E-5543-9C2F-77EFA9E08911}" destId="{A79624FF-47A5-E140-A012-C0AE8F779CCA}" srcOrd="5" destOrd="0" presId="urn:microsoft.com/office/officeart/2005/8/layout/radial4"/>
    <dgm:cxn modelId="{7B80609E-9654-FB4B-91AB-DE295FF98695}" type="presParOf" srcId="{5957B00E-BA1E-5543-9C2F-77EFA9E08911}" destId="{BF66C925-7E69-724B-B15B-5280D09C342D}" srcOrd="6" destOrd="0" presId="urn:microsoft.com/office/officeart/2005/8/layout/radial4"/>
    <dgm:cxn modelId="{E94C0E51-4B06-A64B-A8AE-B67E4DF57A80}" type="presParOf" srcId="{5957B00E-BA1E-5543-9C2F-77EFA9E08911}" destId="{1ED9AA94-44CD-1E46-A244-FB0D1BB98E24}" srcOrd="7" destOrd="0" presId="urn:microsoft.com/office/officeart/2005/8/layout/radial4"/>
    <dgm:cxn modelId="{F4BE98BA-9A37-904C-99C4-C516D4CB5636}" type="presParOf" srcId="{5957B00E-BA1E-5543-9C2F-77EFA9E08911}" destId="{B5365AE5-3A6F-624C-9AD0-F4F7A7FC0687}" srcOrd="8" destOrd="0" presId="urn:microsoft.com/office/officeart/2005/8/layout/radial4"/>
  </dgm:cxnLst>
  <dgm:bg>
    <a:gradFill flip="none" rotWithShape="1">
      <a:gsLst>
        <a:gs pos="0">
          <a:schemeClr val="accent2">
            <a:lumMod val="60000"/>
            <a:lumOff val="40000"/>
          </a:schemeClr>
        </a:gs>
        <a:gs pos="79000">
          <a:prstClr val="white">
            <a:alpha val="0"/>
          </a:prstClr>
        </a:gs>
      </a:gsLst>
      <a:path path="circle">
        <a:fillToRect r="100000" b="100000"/>
      </a:path>
      <a:tileRect l="-100000" t="-100000"/>
    </a:gradFill>
  </dgm:bg>
  <dgm:whole/>
  <dgm:extLst>
    <a:ext uri="http://schemas.microsoft.com/office/drawing/2008/diagram">
      <dsp:dataModelExt xmlns:dsp="http://schemas.microsoft.com/office/drawing/2008/diagram" relId="rId1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5BEFB26-78CD-9340-95AA-FE8E925CDC48}" type="doc">
      <dgm:prSet loTypeId="urn:microsoft.com/office/officeart/2005/8/layout/radial4" loCatId="cycle" qsTypeId="urn:microsoft.com/office/officeart/2005/8/quickstyle/simple1" qsCatId="simple" csTypeId="urn:microsoft.com/office/officeart/2005/8/colors/accent3_2" csCatId="accent3" phldr="1"/>
      <dgm:spPr/>
      <dgm:t>
        <a:bodyPr/>
        <a:lstStyle/>
        <a:p>
          <a:endParaRPr lang="en-US"/>
        </a:p>
      </dgm:t>
    </dgm:pt>
    <dgm:pt modelId="{15E5E2B0-8B5A-9649-ABB8-AD4FBA5A23F9}">
      <dgm:prSet phldrT="[Text]" custT="1"/>
      <dgm:spPr/>
      <dgm:t>
        <a:bodyPr/>
        <a:lstStyle/>
        <a:p>
          <a:r>
            <a:rPr lang="en-US" sz="2400" b="1" dirty="0" smtClean="0"/>
            <a:t>Limited access and agency of marginal communities</a:t>
          </a:r>
          <a:endParaRPr lang="en-US" sz="2400" b="1" dirty="0"/>
        </a:p>
      </dgm:t>
    </dgm:pt>
    <dgm:pt modelId="{4D70CD9C-C3BF-4F48-B2F5-B967BDC4766B}" type="parTrans" cxnId="{F18437B2-F79F-0745-A881-AACA5A872A8F}">
      <dgm:prSet/>
      <dgm:spPr/>
      <dgm:t>
        <a:bodyPr/>
        <a:lstStyle/>
        <a:p>
          <a:endParaRPr lang="en-US" sz="3200"/>
        </a:p>
      </dgm:t>
    </dgm:pt>
    <dgm:pt modelId="{C30DF2F3-0415-3A4C-A96A-0D8CF9C28554}" type="sibTrans" cxnId="{F18437B2-F79F-0745-A881-AACA5A872A8F}">
      <dgm:prSet/>
      <dgm:spPr/>
      <dgm:t>
        <a:bodyPr/>
        <a:lstStyle/>
        <a:p>
          <a:endParaRPr lang="en-US" sz="3200"/>
        </a:p>
      </dgm:t>
    </dgm:pt>
    <dgm:pt modelId="{4144946B-ECB3-9444-B6DE-764CAA1C8672}">
      <dgm:prSet phldrT="[Text]" custT="1"/>
      <dgm:spPr/>
      <dgm:t>
        <a:bodyPr/>
        <a:lstStyle/>
        <a:p>
          <a:r>
            <a:rPr lang="en-US" sz="2400" dirty="0" smtClean="0"/>
            <a:t>Mostly </a:t>
          </a:r>
          <a:r>
            <a:rPr lang="en-GB" sz="2400" dirty="0" smtClean="0"/>
            <a:t>landless or tenant farmer</a:t>
          </a:r>
          <a:endParaRPr lang="en-US" sz="2400" dirty="0"/>
        </a:p>
      </dgm:t>
    </dgm:pt>
    <dgm:pt modelId="{E07B0D5F-04E0-A947-966B-23075E3D111F}" type="parTrans" cxnId="{8C3F4C81-6C4F-A44F-82A3-09E31B06ECE1}">
      <dgm:prSet/>
      <dgm:spPr/>
      <dgm:t>
        <a:bodyPr/>
        <a:lstStyle/>
        <a:p>
          <a:endParaRPr lang="en-US" sz="3200"/>
        </a:p>
      </dgm:t>
    </dgm:pt>
    <dgm:pt modelId="{EBA5DFCB-5F69-1F43-93B7-539FFB66319B}" type="sibTrans" cxnId="{8C3F4C81-6C4F-A44F-82A3-09E31B06ECE1}">
      <dgm:prSet/>
      <dgm:spPr/>
      <dgm:t>
        <a:bodyPr/>
        <a:lstStyle/>
        <a:p>
          <a:endParaRPr lang="en-US" sz="3200"/>
        </a:p>
      </dgm:t>
    </dgm:pt>
    <dgm:pt modelId="{B46C48FD-2866-C34D-8A21-8AD24D69D581}">
      <dgm:prSet phldrT="[Text]" custT="1"/>
      <dgm:spPr/>
      <dgm:t>
        <a:bodyPr/>
        <a:lstStyle/>
        <a:p>
          <a:pPr rtl="0"/>
          <a:r>
            <a:rPr lang="en-GB" sz="2400" dirty="0" smtClean="0"/>
            <a:t>Large gap in irrigation pump/pond ownership </a:t>
          </a:r>
          <a:endParaRPr lang="en-US" sz="2400" dirty="0"/>
        </a:p>
      </dgm:t>
    </dgm:pt>
    <dgm:pt modelId="{68A9C872-C4AF-4F43-9704-A0FD1AF3A19C}" type="parTrans" cxnId="{7666978B-8923-8B47-B796-C0B5B6D39997}">
      <dgm:prSet/>
      <dgm:spPr/>
      <dgm:t>
        <a:bodyPr/>
        <a:lstStyle/>
        <a:p>
          <a:endParaRPr lang="en-US" sz="3200"/>
        </a:p>
      </dgm:t>
    </dgm:pt>
    <dgm:pt modelId="{2C2877F0-A84B-F543-8B09-B488F68AB191}" type="sibTrans" cxnId="{7666978B-8923-8B47-B796-C0B5B6D39997}">
      <dgm:prSet/>
      <dgm:spPr/>
      <dgm:t>
        <a:bodyPr/>
        <a:lstStyle/>
        <a:p>
          <a:endParaRPr lang="en-US" sz="3200"/>
        </a:p>
      </dgm:t>
    </dgm:pt>
    <dgm:pt modelId="{E3F218CD-719E-0049-BC5E-CEF228C220A9}">
      <dgm:prSet phldrT="[Text]" custT="1"/>
      <dgm:spPr/>
      <dgm:t>
        <a:bodyPr/>
        <a:lstStyle/>
        <a:p>
          <a:pPr rtl="0"/>
          <a:r>
            <a:rPr lang="en-US" sz="2400" dirty="0" smtClean="0"/>
            <a:t>Unequal access to water infrastructure</a:t>
          </a:r>
          <a:endParaRPr lang="en-US" sz="2400" dirty="0"/>
        </a:p>
      </dgm:t>
    </dgm:pt>
    <dgm:pt modelId="{6ABB062B-9D0F-AE4F-AD82-9314DE4055D8}" type="parTrans" cxnId="{48D52584-4364-A640-9C32-B23E293D424F}">
      <dgm:prSet/>
      <dgm:spPr/>
      <dgm:t>
        <a:bodyPr/>
        <a:lstStyle/>
        <a:p>
          <a:endParaRPr lang="en-US" sz="3200"/>
        </a:p>
      </dgm:t>
    </dgm:pt>
    <dgm:pt modelId="{301D2DC2-E96E-D444-9EC6-E75526B90CC0}" type="sibTrans" cxnId="{48D52584-4364-A640-9C32-B23E293D424F}">
      <dgm:prSet/>
      <dgm:spPr/>
      <dgm:t>
        <a:bodyPr/>
        <a:lstStyle/>
        <a:p>
          <a:endParaRPr lang="en-US" sz="3200"/>
        </a:p>
      </dgm:t>
    </dgm:pt>
    <dgm:pt modelId="{8DAB7534-E1A3-2F42-862A-44DEB51A8EEE}">
      <dgm:prSet phldrT="[Text]" custT="1"/>
      <dgm:spPr/>
      <dgm:t>
        <a:bodyPr/>
        <a:lstStyle/>
        <a:p>
          <a:pPr rtl="0"/>
          <a:r>
            <a:rPr lang="en-GB" sz="2400" dirty="0" smtClean="0"/>
            <a:t>Live in areas with low crop productivity </a:t>
          </a:r>
          <a:endParaRPr lang="en-US" sz="2400" dirty="0"/>
        </a:p>
      </dgm:t>
    </dgm:pt>
    <dgm:pt modelId="{4EC82C0E-15DC-344B-97B4-3AAC5A61DA76}" type="parTrans" cxnId="{0E20FCF7-0329-334E-A504-111E4A2C27F7}">
      <dgm:prSet/>
      <dgm:spPr/>
      <dgm:t>
        <a:bodyPr/>
        <a:lstStyle/>
        <a:p>
          <a:endParaRPr lang="en-US" sz="3200"/>
        </a:p>
      </dgm:t>
    </dgm:pt>
    <dgm:pt modelId="{92FCD627-AF30-B543-A5A9-1E53DF28431E}" type="sibTrans" cxnId="{0E20FCF7-0329-334E-A504-111E4A2C27F7}">
      <dgm:prSet/>
      <dgm:spPr/>
      <dgm:t>
        <a:bodyPr/>
        <a:lstStyle/>
        <a:p>
          <a:endParaRPr lang="en-US" sz="3200"/>
        </a:p>
      </dgm:t>
    </dgm:pt>
    <dgm:pt modelId="{E85321A4-4A3C-2B43-966D-FE5FE43FD804}">
      <dgm:prSet phldrT="[Text]" custT="1"/>
      <dgm:spPr/>
      <dgm:t>
        <a:bodyPr/>
        <a:lstStyle/>
        <a:p>
          <a:pPr rtl="0"/>
          <a:r>
            <a:rPr lang="en-GB" sz="2400" dirty="0" smtClean="0"/>
            <a:t>Only rain-fed and subsistence agriculture</a:t>
          </a:r>
          <a:endParaRPr lang="en-US" sz="2400" dirty="0"/>
        </a:p>
      </dgm:t>
    </dgm:pt>
    <dgm:pt modelId="{EA75AAAE-9C01-184C-BB63-427E473059D5}" type="parTrans" cxnId="{D26D8A5B-A77E-FA45-815F-9B4F1C929A27}">
      <dgm:prSet/>
      <dgm:spPr/>
      <dgm:t>
        <a:bodyPr/>
        <a:lstStyle/>
        <a:p>
          <a:endParaRPr lang="en-US" sz="2000"/>
        </a:p>
      </dgm:t>
    </dgm:pt>
    <dgm:pt modelId="{C54CC5B3-7FDB-D845-A99E-854A7B8CBAD3}" type="sibTrans" cxnId="{D26D8A5B-A77E-FA45-815F-9B4F1C929A27}">
      <dgm:prSet/>
      <dgm:spPr/>
      <dgm:t>
        <a:bodyPr/>
        <a:lstStyle/>
        <a:p>
          <a:endParaRPr lang="en-US" sz="2000"/>
        </a:p>
      </dgm:t>
    </dgm:pt>
    <dgm:pt modelId="{8CFA8A24-3044-C84F-A721-9B7BDF2F6644}" type="pres">
      <dgm:prSet presAssocID="{C5BEFB26-78CD-9340-95AA-FE8E925CDC48}" presName="cycle" presStyleCnt="0">
        <dgm:presLayoutVars>
          <dgm:chMax val="1"/>
          <dgm:dir/>
          <dgm:animLvl val="ctr"/>
          <dgm:resizeHandles val="exact"/>
        </dgm:presLayoutVars>
      </dgm:prSet>
      <dgm:spPr/>
      <dgm:t>
        <a:bodyPr/>
        <a:lstStyle/>
        <a:p>
          <a:endParaRPr lang="en-US"/>
        </a:p>
      </dgm:t>
    </dgm:pt>
    <dgm:pt modelId="{0A6E5783-DFF0-3540-8F3F-DB52A4D24407}" type="pres">
      <dgm:prSet presAssocID="{15E5E2B0-8B5A-9649-ABB8-AD4FBA5A23F9}" presName="centerShape" presStyleLbl="node0" presStyleIdx="0" presStyleCnt="1" custScaleX="220496" custScaleY="119882" custLinFactNeighborX="2219" custLinFactNeighborY="-39952"/>
      <dgm:spPr/>
      <dgm:t>
        <a:bodyPr/>
        <a:lstStyle/>
        <a:p>
          <a:endParaRPr lang="en-US"/>
        </a:p>
      </dgm:t>
    </dgm:pt>
    <dgm:pt modelId="{92DBF284-1878-FF48-A07C-2C2D7BB0E4D4}" type="pres">
      <dgm:prSet presAssocID="{E07B0D5F-04E0-A947-966B-23075E3D111F}" presName="parTrans" presStyleLbl="bgSibTrans2D1" presStyleIdx="0" presStyleCnt="5"/>
      <dgm:spPr/>
      <dgm:t>
        <a:bodyPr/>
        <a:lstStyle/>
        <a:p>
          <a:endParaRPr lang="en-US"/>
        </a:p>
      </dgm:t>
    </dgm:pt>
    <dgm:pt modelId="{F134D6A3-BA37-8C41-BD94-CBE8B9061A6B}" type="pres">
      <dgm:prSet presAssocID="{4144946B-ECB3-9444-B6DE-764CAA1C8672}" presName="node" presStyleLbl="node1" presStyleIdx="0" presStyleCnt="5" custScaleX="132959" custScaleY="119658" custRadScaleRad="97967" custRadScaleInc="-7588">
        <dgm:presLayoutVars>
          <dgm:bulletEnabled val="1"/>
        </dgm:presLayoutVars>
      </dgm:prSet>
      <dgm:spPr/>
      <dgm:t>
        <a:bodyPr/>
        <a:lstStyle/>
        <a:p>
          <a:endParaRPr lang="en-US"/>
        </a:p>
      </dgm:t>
    </dgm:pt>
    <dgm:pt modelId="{34B07B4C-B553-9C49-91E2-8974C3355E84}" type="pres">
      <dgm:prSet presAssocID="{68A9C872-C4AF-4F43-9704-A0FD1AF3A19C}" presName="parTrans" presStyleLbl="bgSibTrans2D1" presStyleIdx="1" presStyleCnt="5"/>
      <dgm:spPr/>
      <dgm:t>
        <a:bodyPr/>
        <a:lstStyle/>
        <a:p>
          <a:endParaRPr lang="en-US"/>
        </a:p>
      </dgm:t>
    </dgm:pt>
    <dgm:pt modelId="{571DC98C-0664-0C4A-BB17-D01ED7A79056}" type="pres">
      <dgm:prSet presAssocID="{B46C48FD-2866-C34D-8A21-8AD24D69D581}" presName="node" presStyleLbl="node1" presStyleIdx="1" presStyleCnt="5" custScaleX="125224" custScaleY="120693" custRadScaleRad="150529" custRadScaleInc="-59244">
        <dgm:presLayoutVars>
          <dgm:bulletEnabled val="1"/>
        </dgm:presLayoutVars>
      </dgm:prSet>
      <dgm:spPr/>
      <dgm:t>
        <a:bodyPr/>
        <a:lstStyle/>
        <a:p>
          <a:endParaRPr lang="en-US"/>
        </a:p>
      </dgm:t>
    </dgm:pt>
    <dgm:pt modelId="{3A30D41B-2D9D-504C-A089-50CA2E58F108}" type="pres">
      <dgm:prSet presAssocID="{EA75AAAE-9C01-184C-BB63-427E473059D5}" presName="parTrans" presStyleLbl="bgSibTrans2D1" presStyleIdx="2" presStyleCnt="5"/>
      <dgm:spPr/>
      <dgm:t>
        <a:bodyPr/>
        <a:lstStyle/>
        <a:p>
          <a:endParaRPr lang="en-US"/>
        </a:p>
      </dgm:t>
    </dgm:pt>
    <dgm:pt modelId="{F21E23EB-2FCC-2042-B511-BD785A55CD5A}" type="pres">
      <dgm:prSet presAssocID="{E85321A4-4A3C-2B43-966D-FE5FE43FD804}" presName="node" presStyleLbl="node1" presStyleIdx="2" presStyleCnt="5" custScaleX="158415" custScaleY="114074" custRadScaleRad="8899" custRadScaleInc="370522">
        <dgm:presLayoutVars>
          <dgm:bulletEnabled val="1"/>
        </dgm:presLayoutVars>
      </dgm:prSet>
      <dgm:spPr/>
      <dgm:t>
        <a:bodyPr/>
        <a:lstStyle/>
        <a:p>
          <a:endParaRPr lang="en-US"/>
        </a:p>
      </dgm:t>
    </dgm:pt>
    <dgm:pt modelId="{145CB292-C997-6B41-BDC7-CB894A3048AA}" type="pres">
      <dgm:prSet presAssocID="{6ABB062B-9D0F-AE4F-AD82-9314DE4055D8}" presName="parTrans" presStyleLbl="bgSibTrans2D1" presStyleIdx="3" presStyleCnt="5"/>
      <dgm:spPr/>
      <dgm:t>
        <a:bodyPr/>
        <a:lstStyle/>
        <a:p>
          <a:endParaRPr lang="en-US"/>
        </a:p>
      </dgm:t>
    </dgm:pt>
    <dgm:pt modelId="{6A8B4799-81A0-6A48-BE6A-D4AC8CA02954}" type="pres">
      <dgm:prSet presAssocID="{E3F218CD-719E-0049-BC5E-CEF228C220A9}" presName="node" presStyleLbl="node1" presStyleIdx="3" presStyleCnt="5" custScaleX="149485" custScaleY="129015" custRadScaleRad="162302" custRadScaleInc="65111">
        <dgm:presLayoutVars>
          <dgm:bulletEnabled val="1"/>
        </dgm:presLayoutVars>
      </dgm:prSet>
      <dgm:spPr/>
      <dgm:t>
        <a:bodyPr/>
        <a:lstStyle/>
        <a:p>
          <a:endParaRPr lang="en-US"/>
        </a:p>
      </dgm:t>
    </dgm:pt>
    <dgm:pt modelId="{B0A3CB1A-50B5-F14A-864D-7F8A7185A408}" type="pres">
      <dgm:prSet presAssocID="{4EC82C0E-15DC-344B-97B4-3AAC5A61DA76}" presName="parTrans" presStyleLbl="bgSibTrans2D1" presStyleIdx="4" presStyleCnt="5"/>
      <dgm:spPr/>
      <dgm:t>
        <a:bodyPr/>
        <a:lstStyle/>
        <a:p>
          <a:endParaRPr lang="en-US"/>
        </a:p>
      </dgm:t>
    </dgm:pt>
    <dgm:pt modelId="{3CDD4DE6-1489-A34A-B6AC-A1E5651AE29F}" type="pres">
      <dgm:prSet presAssocID="{8DAB7534-E1A3-2F42-862A-44DEB51A8EEE}" presName="node" presStyleLbl="node1" presStyleIdx="4" presStyleCnt="5" custScaleX="152428" custRadScaleRad="114223" custRadScaleInc="4452">
        <dgm:presLayoutVars>
          <dgm:bulletEnabled val="1"/>
        </dgm:presLayoutVars>
      </dgm:prSet>
      <dgm:spPr/>
      <dgm:t>
        <a:bodyPr/>
        <a:lstStyle/>
        <a:p>
          <a:endParaRPr lang="en-US"/>
        </a:p>
      </dgm:t>
    </dgm:pt>
  </dgm:ptLst>
  <dgm:cxnLst>
    <dgm:cxn modelId="{E2AAD5B2-A713-D546-AD19-D424C81B0BA9}" type="presOf" srcId="{68A9C872-C4AF-4F43-9704-A0FD1AF3A19C}" destId="{34B07B4C-B553-9C49-91E2-8974C3355E84}" srcOrd="0" destOrd="0" presId="urn:microsoft.com/office/officeart/2005/8/layout/radial4"/>
    <dgm:cxn modelId="{F18437B2-F79F-0745-A881-AACA5A872A8F}" srcId="{C5BEFB26-78CD-9340-95AA-FE8E925CDC48}" destId="{15E5E2B0-8B5A-9649-ABB8-AD4FBA5A23F9}" srcOrd="0" destOrd="0" parTransId="{4D70CD9C-C3BF-4F48-B2F5-B967BDC4766B}" sibTransId="{C30DF2F3-0415-3A4C-A96A-0D8CF9C28554}"/>
    <dgm:cxn modelId="{A6EE0FC1-2B2B-C346-A95E-466C53118A22}" type="presOf" srcId="{E07B0D5F-04E0-A947-966B-23075E3D111F}" destId="{92DBF284-1878-FF48-A07C-2C2D7BB0E4D4}" srcOrd="0" destOrd="0" presId="urn:microsoft.com/office/officeart/2005/8/layout/radial4"/>
    <dgm:cxn modelId="{0C90E94C-8B77-404D-8B96-DEAE3FA7661F}" type="presOf" srcId="{4144946B-ECB3-9444-B6DE-764CAA1C8672}" destId="{F134D6A3-BA37-8C41-BD94-CBE8B9061A6B}" srcOrd="0" destOrd="0" presId="urn:microsoft.com/office/officeart/2005/8/layout/radial4"/>
    <dgm:cxn modelId="{75809706-8DC8-9445-BAF3-8028442137B9}" type="presOf" srcId="{EA75AAAE-9C01-184C-BB63-427E473059D5}" destId="{3A30D41B-2D9D-504C-A089-50CA2E58F108}" srcOrd="0" destOrd="0" presId="urn:microsoft.com/office/officeart/2005/8/layout/radial4"/>
    <dgm:cxn modelId="{8C3F4C81-6C4F-A44F-82A3-09E31B06ECE1}" srcId="{15E5E2B0-8B5A-9649-ABB8-AD4FBA5A23F9}" destId="{4144946B-ECB3-9444-B6DE-764CAA1C8672}" srcOrd="0" destOrd="0" parTransId="{E07B0D5F-04E0-A947-966B-23075E3D111F}" sibTransId="{EBA5DFCB-5F69-1F43-93B7-539FFB66319B}"/>
    <dgm:cxn modelId="{0E20FCF7-0329-334E-A504-111E4A2C27F7}" srcId="{15E5E2B0-8B5A-9649-ABB8-AD4FBA5A23F9}" destId="{8DAB7534-E1A3-2F42-862A-44DEB51A8EEE}" srcOrd="4" destOrd="0" parTransId="{4EC82C0E-15DC-344B-97B4-3AAC5A61DA76}" sibTransId="{92FCD627-AF30-B543-A5A9-1E53DF28431E}"/>
    <dgm:cxn modelId="{0CEDC5CD-A406-2C44-8F1E-2AAFF8D4D126}" type="presOf" srcId="{6ABB062B-9D0F-AE4F-AD82-9314DE4055D8}" destId="{145CB292-C997-6B41-BDC7-CB894A3048AA}" srcOrd="0" destOrd="0" presId="urn:microsoft.com/office/officeart/2005/8/layout/radial4"/>
    <dgm:cxn modelId="{A45E9738-36DE-544B-9B99-755B727AD354}" type="presOf" srcId="{8DAB7534-E1A3-2F42-862A-44DEB51A8EEE}" destId="{3CDD4DE6-1489-A34A-B6AC-A1E5651AE29F}" srcOrd="0" destOrd="0" presId="urn:microsoft.com/office/officeart/2005/8/layout/radial4"/>
    <dgm:cxn modelId="{0C74A3C9-6D8E-944F-8481-86A62EF77AF7}" type="presOf" srcId="{4EC82C0E-15DC-344B-97B4-3AAC5A61DA76}" destId="{B0A3CB1A-50B5-F14A-864D-7F8A7185A408}" srcOrd="0" destOrd="0" presId="urn:microsoft.com/office/officeart/2005/8/layout/radial4"/>
    <dgm:cxn modelId="{9EA6057A-D80D-6F4F-AB8E-97418E7125E9}" type="presOf" srcId="{E3F218CD-719E-0049-BC5E-CEF228C220A9}" destId="{6A8B4799-81A0-6A48-BE6A-D4AC8CA02954}" srcOrd="0" destOrd="0" presId="urn:microsoft.com/office/officeart/2005/8/layout/radial4"/>
    <dgm:cxn modelId="{7666978B-8923-8B47-B796-C0B5B6D39997}" srcId="{15E5E2B0-8B5A-9649-ABB8-AD4FBA5A23F9}" destId="{B46C48FD-2866-C34D-8A21-8AD24D69D581}" srcOrd="1" destOrd="0" parTransId="{68A9C872-C4AF-4F43-9704-A0FD1AF3A19C}" sibTransId="{2C2877F0-A84B-F543-8B09-B488F68AB191}"/>
    <dgm:cxn modelId="{D3EFDE2F-880A-CC4D-AA5D-E40503AF35E5}" type="presOf" srcId="{C5BEFB26-78CD-9340-95AA-FE8E925CDC48}" destId="{8CFA8A24-3044-C84F-A721-9B7BDF2F6644}" srcOrd="0" destOrd="0" presId="urn:microsoft.com/office/officeart/2005/8/layout/radial4"/>
    <dgm:cxn modelId="{E0B547A8-C3DB-0B4F-AB2F-C9305717BAA6}" type="presOf" srcId="{B46C48FD-2866-C34D-8A21-8AD24D69D581}" destId="{571DC98C-0664-0C4A-BB17-D01ED7A79056}" srcOrd="0" destOrd="0" presId="urn:microsoft.com/office/officeart/2005/8/layout/radial4"/>
    <dgm:cxn modelId="{48D52584-4364-A640-9C32-B23E293D424F}" srcId="{15E5E2B0-8B5A-9649-ABB8-AD4FBA5A23F9}" destId="{E3F218CD-719E-0049-BC5E-CEF228C220A9}" srcOrd="3" destOrd="0" parTransId="{6ABB062B-9D0F-AE4F-AD82-9314DE4055D8}" sibTransId="{301D2DC2-E96E-D444-9EC6-E75526B90CC0}"/>
    <dgm:cxn modelId="{D26D8A5B-A77E-FA45-815F-9B4F1C929A27}" srcId="{15E5E2B0-8B5A-9649-ABB8-AD4FBA5A23F9}" destId="{E85321A4-4A3C-2B43-966D-FE5FE43FD804}" srcOrd="2" destOrd="0" parTransId="{EA75AAAE-9C01-184C-BB63-427E473059D5}" sibTransId="{C54CC5B3-7FDB-D845-A99E-854A7B8CBAD3}"/>
    <dgm:cxn modelId="{EAFE5A51-CA6E-8344-AA6E-84C2D2BA397C}" type="presOf" srcId="{E85321A4-4A3C-2B43-966D-FE5FE43FD804}" destId="{F21E23EB-2FCC-2042-B511-BD785A55CD5A}" srcOrd="0" destOrd="0" presId="urn:microsoft.com/office/officeart/2005/8/layout/radial4"/>
    <dgm:cxn modelId="{E9127D0E-AB29-2E4A-8BCF-30E0E35D350D}" type="presOf" srcId="{15E5E2B0-8B5A-9649-ABB8-AD4FBA5A23F9}" destId="{0A6E5783-DFF0-3540-8F3F-DB52A4D24407}" srcOrd="0" destOrd="0" presId="urn:microsoft.com/office/officeart/2005/8/layout/radial4"/>
    <dgm:cxn modelId="{06118B33-92C9-934B-9CD6-DDFEEBF0669E}" type="presParOf" srcId="{8CFA8A24-3044-C84F-A721-9B7BDF2F6644}" destId="{0A6E5783-DFF0-3540-8F3F-DB52A4D24407}" srcOrd="0" destOrd="0" presId="urn:microsoft.com/office/officeart/2005/8/layout/radial4"/>
    <dgm:cxn modelId="{C32AE575-CB6C-184A-B7C4-C13AD02C21E2}" type="presParOf" srcId="{8CFA8A24-3044-C84F-A721-9B7BDF2F6644}" destId="{92DBF284-1878-FF48-A07C-2C2D7BB0E4D4}" srcOrd="1" destOrd="0" presId="urn:microsoft.com/office/officeart/2005/8/layout/radial4"/>
    <dgm:cxn modelId="{A56A1703-CD11-0D4A-9F77-81DD7FDEC3F8}" type="presParOf" srcId="{8CFA8A24-3044-C84F-A721-9B7BDF2F6644}" destId="{F134D6A3-BA37-8C41-BD94-CBE8B9061A6B}" srcOrd="2" destOrd="0" presId="urn:microsoft.com/office/officeart/2005/8/layout/radial4"/>
    <dgm:cxn modelId="{7E6308EA-365B-DF47-9ECA-07D5E01EB5E3}" type="presParOf" srcId="{8CFA8A24-3044-C84F-A721-9B7BDF2F6644}" destId="{34B07B4C-B553-9C49-91E2-8974C3355E84}" srcOrd="3" destOrd="0" presId="urn:microsoft.com/office/officeart/2005/8/layout/radial4"/>
    <dgm:cxn modelId="{9FBF0488-C751-374C-AF54-CCA077DA1B5C}" type="presParOf" srcId="{8CFA8A24-3044-C84F-A721-9B7BDF2F6644}" destId="{571DC98C-0664-0C4A-BB17-D01ED7A79056}" srcOrd="4" destOrd="0" presId="urn:microsoft.com/office/officeart/2005/8/layout/radial4"/>
    <dgm:cxn modelId="{4B93DBD1-4A3D-DA4F-8001-8F7D94EE5657}" type="presParOf" srcId="{8CFA8A24-3044-C84F-A721-9B7BDF2F6644}" destId="{3A30D41B-2D9D-504C-A089-50CA2E58F108}" srcOrd="5" destOrd="0" presId="urn:microsoft.com/office/officeart/2005/8/layout/radial4"/>
    <dgm:cxn modelId="{CCB1541A-03CB-2B49-B79E-59634D8FCB00}" type="presParOf" srcId="{8CFA8A24-3044-C84F-A721-9B7BDF2F6644}" destId="{F21E23EB-2FCC-2042-B511-BD785A55CD5A}" srcOrd="6" destOrd="0" presId="urn:microsoft.com/office/officeart/2005/8/layout/radial4"/>
    <dgm:cxn modelId="{A1E71E08-99B3-C841-9DD5-55F8D8BD6980}" type="presParOf" srcId="{8CFA8A24-3044-C84F-A721-9B7BDF2F6644}" destId="{145CB292-C997-6B41-BDC7-CB894A3048AA}" srcOrd="7" destOrd="0" presId="urn:microsoft.com/office/officeart/2005/8/layout/radial4"/>
    <dgm:cxn modelId="{1BF31B95-1ABC-7D4E-807E-83D19DD6036E}" type="presParOf" srcId="{8CFA8A24-3044-C84F-A721-9B7BDF2F6644}" destId="{6A8B4799-81A0-6A48-BE6A-D4AC8CA02954}" srcOrd="8" destOrd="0" presId="urn:microsoft.com/office/officeart/2005/8/layout/radial4"/>
    <dgm:cxn modelId="{6C4DC2D0-2781-744D-AE00-052C8761AEE4}" type="presParOf" srcId="{8CFA8A24-3044-C84F-A721-9B7BDF2F6644}" destId="{B0A3CB1A-50B5-F14A-864D-7F8A7185A408}" srcOrd="9" destOrd="0" presId="urn:microsoft.com/office/officeart/2005/8/layout/radial4"/>
    <dgm:cxn modelId="{E1196746-360A-7F40-9EB5-C3FCDE206105}" type="presParOf" srcId="{8CFA8A24-3044-C84F-A721-9B7BDF2F6644}" destId="{3CDD4DE6-1489-A34A-B6AC-A1E5651AE29F}" srcOrd="10" destOrd="0" presId="urn:microsoft.com/office/officeart/2005/8/layout/radial4"/>
  </dgm:cxnLst>
  <dgm:bg>
    <a:gradFill flip="none" rotWithShape="1">
      <a:gsLst>
        <a:gs pos="0">
          <a:schemeClr val="accent3">
            <a:lumMod val="50000"/>
          </a:schemeClr>
        </a:gs>
        <a:gs pos="100000">
          <a:srgbClr val="FFFFFF">
            <a:alpha val="0"/>
          </a:srgbClr>
        </a:gs>
      </a:gsLst>
      <a:lin ang="16200000" scaled="0"/>
      <a:tileRect/>
    </a:gradFill>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8DA0E9-37E8-4B1B-8A38-78E3C5794A36}">
      <dsp:nvSpPr>
        <dsp:cNvPr id="0" name=""/>
        <dsp:cNvSpPr/>
      </dsp:nvSpPr>
      <dsp:spPr>
        <a:xfrm>
          <a:off x="194665" y="199"/>
          <a:ext cx="1965642" cy="196576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rtl="0">
            <a:lnSpc>
              <a:spcPct val="90000"/>
            </a:lnSpc>
            <a:spcBef>
              <a:spcPct val="0"/>
            </a:spcBef>
            <a:spcAft>
              <a:spcPct val="35000"/>
            </a:spcAft>
          </a:pPr>
          <a:r>
            <a:rPr lang="en-GB" sz="2200" b="1" i="1" kern="1200" dirty="0" smtClean="0"/>
            <a:t>Oldest member</a:t>
          </a:r>
          <a:r>
            <a:rPr lang="en-GB" sz="2200" i="1" kern="1200" dirty="0" smtClean="0"/>
            <a:t> in the farming group</a:t>
          </a:r>
          <a:endParaRPr lang="en-GB" sz="2200" kern="1200" dirty="0"/>
        </a:p>
      </dsp:txBody>
      <dsp:txXfrm>
        <a:off x="482527" y="288078"/>
        <a:ext cx="1389918" cy="139000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EE7DEC-1579-4162-81D2-FC32B40DE51F}">
      <dsp:nvSpPr>
        <dsp:cNvPr id="0" name=""/>
        <dsp:cNvSpPr/>
      </dsp:nvSpPr>
      <dsp:spPr>
        <a:xfrm>
          <a:off x="3401208" y="-80716"/>
          <a:ext cx="2286004" cy="1213997"/>
        </a:xfrm>
        <a:prstGeom prst="roundRect">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dirty="0" smtClean="0">
              <a:solidFill>
                <a:schemeClr val="tx1"/>
              </a:solidFill>
            </a:rPr>
            <a:t>Establishment of collectives for tenant farmers to take joint lease</a:t>
          </a:r>
          <a:endParaRPr lang="en-US" sz="2000" kern="1200" dirty="0">
            <a:solidFill>
              <a:schemeClr val="tx1"/>
            </a:solidFill>
          </a:endParaRPr>
        </a:p>
      </dsp:txBody>
      <dsp:txXfrm>
        <a:off x="3460470" y="-21454"/>
        <a:ext cx="2167480" cy="1095473"/>
      </dsp:txXfrm>
    </dsp:sp>
    <dsp:sp modelId="{6A2A974C-E99E-44A6-83C2-7A8C9B803962}">
      <dsp:nvSpPr>
        <dsp:cNvPr id="0" name=""/>
        <dsp:cNvSpPr/>
      </dsp:nvSpPr>
      <dsp:spPr>
        <a:xfrm>
          <a:off x="2089876" y="621063"/>
          <a:ext cx="5364369" cy="5364369"/>
        </a:xfrm>
        <a:custGeom>
          <a:avLst/>
          <a:gdLst/>
          <a:ahLst/>
          <a:cxnLst/>
          <a:rect l="0" t="0" r="0" b="0"/>
          <a:pathLst>
            <a:path>
              <a:moveTo>
                <a:pt x="3607401" y="164628"/>
              </a:moveTo>
              <a:arcTo wR="2682184" hR="2682184" stAng="17410721" swAng="1355254"/>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8C51A27-C3E8-4215-B52B-75A9F35E7C7F}">
      <dsp:nvSpPr>
        <dsp:cNvPr id="0" name=""/>
        <dsp:cNvSpPr/>
      </dsp:nvSpPr>
      <dsp:spPr>
        <a:xfrm>
          <a:off x="6068449" y="1341468"/>
          <a:ext cx="1755127" cy="942590"/>
        </a:xfrm>
        <a:prstGeom prst="roundRect">
          <a:avLst/>
        </a:prstGeom>
        <a:solidFill>
          <a:schemeClr val="accent5">
            <a:hueOff val="-1655646"/>
            <a:satOff val="6635"/>
            <a:lumOff val="1438"/>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GB" sz="2000" kern="1200" dirty="0" smtClean="0">
              <a:solidFill>
                <a:schemeClr val="tx1"/>
              </a:solidFill>
            </a:rPr>
            <a:t>Voluntary consolidation of land</a:t>
          </a:r>
          <a:endParaRPr lang="en-US" sz="2000" kern="1200" dirty="0">
            <a:solidFill>
              <a:schemeClr val="tx1"/>
            </a:solidFill>
          </a:endParaRPr>
        </a:p>
      </dsp:txBody>
      <dsp:txXfrm>
        <a:off x="6114462" y="1387481"/>
        <a:ext cx="1663101" cy="850564"/>
      </dsp:txXfrm>
    </dsp:sp>
    <dsp:sp modelId="{1C477416-53F5-44A9-9029-BFCD98FBE3C6}">
      <dsp:nvSpPr>
        <dsp:cNvPr id="0" name=""/>
        <dsp:cNvSpPr/>
      </dsp:nvSpPr>
      <dsp:spPr>
        <a:xfrm>
          <a:off x="1846104" y="100199"/>
          <a:ext cx="5364369" cy="5364369"/>
        </a:xfrm>
        <a:custGeom>
          <a:avLst/>
          <a:gdLst/>
          <a:ahLst/>
          <a:cxnLst/>
          <a:rect l="0" t="0" r="0" b="0"/>
          <a:pathLst>
            <a:path>
              <a:moveTo>
                <a:pt x="5319793" y="2195220"/>
              </a:moveTo>
              <a:arcTo wR="2682184" hR="2682184" stAng="20972379" swAng="1463495"/>
            </a:path>
          </a:pathLst>
        </a:custGeom>
        <a:noFill/>
        <a:ln w="9525" cap="flat" cmpd="sng" algn="ctr">
          <a:solidFill>
            <a:schemeClr val="accent5">
              <a:hueOff val="-1655646"/>
              <a:satOff val="6635"/>
              <a:lumOff val="1438"/>
              <a:alphaOff val="0"/>
            </a:schemeClr>
          </a:solidFill>
          <a:prstDash val="solid"/>
        </a:ln>
        <a:effectLst/>
      </dsp:spPr>
      <dsp:style>
        <a:lnRef idx="1">
          <a:scrgbClr r="0" g="0" b="0"/>
        </a:lnRef>
        <a:fillRef idx="0">
          <a:scrgbClr r="0" g="0" b="0"/>
        </a:fillRef>
        <a:effectRef idx="0">
          <a:scrgbClr r="0" g="0" b="0"/>
        </a:effectRef>
        <a:fontRef idx="minor"/>
      </dsp:style>
    </dsp:sp>
    <dsp:sp modelId="{CF7AAF78-FC52-4A3F-89BA-9203353AC9DA}">
      <dsp:nvSpPr>
        <dsp:cNvPr id="0" name=""/>
        <dsp:cNvSpPr/>
      </dsp:nvSpPr>
      <dsp:spPr>
        <a:xfrm>
          <a:off x="6177552" y="3439351"/>
          <a:ext cx="1683433" cy="1096874"/>
        </a:xfrm>
        <a:prstGeom prst="roundRect">
          <a:avLst/>
        </a:prstGeom>
        <a:solidFill>
          <a:schemeClr val="accent5">
            <a:hueOff val="-3311292"/>
            <a:satOff val="13270"/>
            <a:lumOff val="2876"/>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GB" sz="2000" kern="1200" dirty="0" smtClean="0">
              <a:solidFill>
                <a:schemeClr val="tx1"/>
              </a:solidFill>
            </a:rPr>
            <a:t>Introduction of </a:t>
          </a:r>
          <a:r>
            <a:rPr lang="en-GB" sz="2000" kern="1200" dirty="0" smtClean="0">
              <a:solidFill>
                <a:srgbClr val="FF0000"/>
              </a:solidFill>
            </a:rPr>
            <a:t>gender friendly </a:t>
          </a:r>
          <a:r>
            <a:rPr lang="en-GB" sz="2000" kern="1200" dirty="0" smtClean="0">
              <a:solidFill>
                <a:schemeClr val="tx1"/>
              </a:solidFill>
            </a:rPr>
            <a:t>technology</a:t>
          </a:r>
        </a:p>
      </dsp:txBody>
      <dsp:txXfrm>
        <a:off x="6231097" y="3492896"/>
        <a:ext cx="1576343" cy="989784"/>
      </dsp:txXfrm>
    </dsp:sp>
    <dsp:sp modelId="{7B8692F1-ECFC-42DD-A6C1-906B560D15E8}">
      <dsp:nvSpPr>
        <dsp:cNvPr id="0" name=""/>
        <dsp:cNvSpPr/>
      </dsp:nvSpPr>
      <dsp:spPr>
        <a:xfrm>
          <a:off x="2210526" y="-58092"/>
          <a:ext cx="5364369" cy="5364369"/>
        </a:xfrm>
        <a:custGeom>
          <a:avLst/>
          <a:gdLst/>
          <a:ahLst/>
          <a:cxnLst/>
          <a:rect l="0" t="0" r="0" b="0"/>
          <a:pathLst>
            <a:path>
              <a:moveTo>
                <a:pt x="4559080" y="4598267"/>
              </a:moveTo>
              <a:arcTo wR="2682184" hR="2682184" stAng="2735515" swAng="709453"/>
            </a:path>
          </a:pathLst>
        </a:custGeom>
        <a:noFill/>
        <a:ln w="9525" cap="flat" cmpd="sng" algn="ctr">
          <a:solidFill>
            <a:schemeClr val="accent5">
              <a:hueOff val="-3311292"/>
              <a:satOff val="13270"/>
              <a:lumOff val="2876"/>
              <a:alphaOff val="0"/>
            </a:schemeClr>
          </a:solidFill>
          <a:prstDash val="solid"/>
        </a:ln>
        <a:effectLst/>
      </dsp:spPr>
      <dsp:style>
        <a:lnRef idx="1">
          <a:scrgbClr r="0" g="0" b="0"/>
        </a:lnRef>
        <a:fillRef idx="0">
          <a:scrgbClr r="0" g="0" b="0"/>
        </a:fillRef>
        <a:effectRef idx="0">
          <a:scrgbClr r="0" g="0" b="0"/>
        </a:effectRef>
        <a:fontRef idx="minor"/>
      </dsp:style>
    </dsp:sp>
    <dsp:sp modelId="{5A67221E-B144-4FF7-9004-0E2F85379132}">
      <dsp:nvSpPr>
        <dsp:cNvPr id="0" name=""/>
        <dsp:cNvSpPr/>
      </dsp:nvSpPr>
      <dsp:spPr>
        <a:xfrm>
          <a:off x="4455267" y="4887142"/>
          <a:ext cx="2542748" cy="940296"/>
        </a:xfrm>
        <a:prstGeom prst="roundRect">
          <a:avLst/>
        </a:prstGeom>
        <a:solidFill>
          <a:schemeClr val="accent5">
            <a:hueOff val="-4966938"/>
            <a:satOff val="19906"/>
            <a:lumOff val="4314"/>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rPr>
            <a:t>Sharing of</a:t>
          </a:r>
          <a:r>
            <a:rPr lang="en-US" sz="2000" b="1" kern="1200" dirty="0" smtClean="0">
              <a:solidFill>
                <a:srgbClr val="FF0000"/>
              </a:solidFill>
            </a:rPr>
            <a:t> irrigation resources</a:t>
          </a:r>
          <a:r>
            <a:rPr lang="en-US" sz="2000" kern="1200" dirty="0" smtClean="0">
              <a:solidFill>
                <a:schemeClr val="tx1"/>
              </a:solidFill>
            </a:rPr>
            <a:t>, </a:t>
          </a:r>
          <a:r>
            <a:rPr lang="en-US" sz="2000" kern="1200" dirty="0" err="1" smtClean="0">
              <a:solidFill>
                <a:schemeClr val="tx1"/>
              </a:solidFill>
            </a:rPr>
            <a:t>labour</a:t>
          </a:r>
          <a:r>
            <a:rPr lang="en-US" sz="2000" kern="1200" dirty="0" smtClean="0">
              <a:solidFill>
                <a:schemeClr val="tx1"/>
              </a:solidFill>
            </a:rPr>
            <a:t> and farm inputs</a:t>
          </a:r>
          <a:endParaRPr lang="en-US" sz="2000" kern="1200" dirty="0">
            <a:solidFill>
              <a:schemeClr val="tx1"/>
            </a:solidFill>
          </a:endParaRPr>
        </a:p>
      </dsp:txBody>
      <dsp:txXfrm>
        <a:off x="4501168" y="4933043"/>
        <a:ext cx="2450946" cy="848494"/>
      </dsp:txXfrm>
    </dsp:sp>
    <dsp:sp modelId="{81CE8AE1-5AB9-4A23-AA1F-F4E4A365D908}">
      <dsp:nvSpPr>
        <dsp:cNvPr id="0" name=""/>
        <dsp:cNvSpPr/>
      </dsp:nvSpPr>
      <dsp:spPr>
        <a:xfrm>
          <a:off x="1622883" y="299362"/>
          <a:ext cx="5364369" cy="5364369"/>
        </a:xfrm>
        <a:custGeom>
          <a:avLst/>
          <a:gdLst/>
          <a:ahLst/>
          <a:cxnLst/>
          <a:rect l="0" t="0" r="0" b="0"/>
          <a:pathLst>
            <a:path>
              <a:moveTo>
                <a:pt x="2829622" y="5360313"/>
              </a:moveTo>
              <a:arcTo wR="2682184" hR="2682184" stAng="5210934" swAng="347642"/>
            </a:path>
          </a:pathLst>
        </a:custGeom>
        <a:noFill/>
        <a:ln w="9525" cap="flat" cmpd="sng" algn="ctr">
          <a:solidFill>
            <a:schemeClr val="accent5">
              <a:hueOff val="-4966938"/>
              <a:satOff val="19906"/>
              <a:lumOff val="4314"/>
              <a:alphaOff val="0"/>
            </a:schemeClr>
          </a:solidFill>
          <a:prstDash val="solid"/>
        </a:ln>
        <a:effectLst/>
      </dsp:spPr>
      <dsp:style>
        <a:lnRef idx="1">
          <a:scrgbClr r="0" g="0" b="0"/>
        </a:lnRef>
        <a:fillRef idx="0">
          <a:scrgbClr r="0" g="0" b="0"/>
        </a:fillRef>
        <a:effectRef idx="0">
          <a:scrgbClr r="0" g="0" b="0"/>
        </a:effectRef>
        <a:fontRef idx="minor"/>
      </dsp:style>
    </dsp:sp>
    <dsp:sp modelId="{838226A3-C944-48F9-9928-A70D8D592FB3}">
      <dsp:nvSpPr>
        <dsp:cNvPr id="0" name=""/>
        <dsp:cNvSpPr/>
      </dsp:nvSpPr>
      <dsp:spPr>
        <a:xfrm>
          <a:off x="2523544" y="4887159"/>
          <a:ext cx="1655080" cy="989473"/>
        </a:xfrm>
        <a:prstGeom prst="roundRect">
          <a:avLst/>
        </a:prstGeom>
        <a:solidFill>
          <a:schemeClr val="accent5">
            <a:hueOff val="-6622584"/>
            <a:satOff val="26541"/>
            <a:lumOff val="5752"/>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solidFill>
                <a:srgbClr val="FF0000"/>
              </a:solidFill>
              <a:latin typeface="+mn-lt"/>
            </a:rPr>
            <a:t>Training</a:t>
          </a:r>
          <a:r>
            <a:rPr lang="en-US" sz="2000" kern="1200" dirty="0" smtClean="0">
              <a:solidFill>
                <a:schemeClr val="tx1"/>
              </a:solidFill>
              <a:latin typeface="+mn-lt"/>
            </a:rPr>
            <a:t> on vegetable farming</a:t>
          </a:r>
        </a:p>
      </dsp:txBody>
      <dsp:txXfrm>
        <a:off x="2571846" y="4935461"/>
        <a:ext cx="1558476" cy="892869"/>
      </dsp:txXfrm>
    </dsp:sp>
    <dsp:sp modelId="{488687F4-462D-4B57-8A88-E2DA3783EDEC}">
      <dsp:nvSpPr>
        <dsp:cNvPr id="0" name=""/>
        <dsp:cNvSpPr/>
      </dsp:nvSpPr>
      <dsp:spPr>
        <a:xfrm>
          <a:off x="1364236" y="-126025"/>
          <a:ext cx="5364369" cy="5364369"/>
        </a:xfrm>
        <a:custGeom>
          <a:avLst/>
          <a:gdLst/>
          <a:ahLst/>
          <a:cxnLst/>
          <a:rect l="0" t="0" r="0" b="0"/>
          <a:pathLst>
            <a:path>
              <a:moveTo>
                <a:pt x="1350092" y="5010197"/>
              </a:moveTo>
              <a:arcTo wR="2682184" hR="2682184" stAng="7186695" swAng="758672"/>
            </a:path>
          </a:pathLst>
        </a:custGeom>
        <a:noFill/>
        <a:ln w="9525" cap="flat" cmpd="sng" algn="ctr">
          <a:solidFill>
            <a:schemeClr val="accent5">
              <a:hueOff val="-6622584"/>
              <a:satOff val="26541"/>
              <a:lumOff val="5752"/>
              <a:alphaOff val="0"/>
            </a:schemeClr>
          </a:solidFill>
          <a:prstDash val="solid"/>
        </a:ln>
        <a:effectLst/>
      </dsp:spPr>
      <dsp:style>
        <a:lnRef idx="1">
          <a:scrgbClr r="0" g="0" b="0"/>
        </a:lnRef>
        <a:fillRef idx="0">
          <a:scrgbClr r="0" g="0" b="0"/>
        </a:fillRef>
        <a:effectRef idx="0">
          <a:scrgbClr r="0" g="0" b="0"/>
        </a:effectRef>
        <a:fontRef idx="minor"/>
      </dsp:style>
    </dsp:sp>
    <dsp:sp modelId="{43A3E6F7-4475-44B0-BCFE-EBD6730B6DB7}">
      <dsp:nvSpPr>
        <dsp:cNvPr id="0" name=""/>
        <dsp:cNvSpPr/>
      </dsp:nvSpPr>
      <dsp:spPr>
        <a:xfrm>
          <a:off x="1234756" y="3591746"/>
          <a:ext cx="1572276" cy="940296"/>
        </a:xfrm>
        <a:prstGeom prst="roundRect">
          <a:avLst/>
        </a:prstGeom>
        <a:solidFill>
          <a:schemeClr val="accent5">
            <a:hueOff val="-8278230"/>
            <a:satOff val="33176"/>
            <a:lumOff val="719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solidFill>
                <a:srgbClr val="FF0000"/>
              </a:solidFill>
            </a:rPr>
            <a:t>Seed</a:t>
          </a:r>
          <a:r>
            <a:rPr lang="en-US" sz="2000" kern="1200" dirty="0" smtClean="0">
              <a:solidFill>
                <a:schemeClr val="tx1"/>
              </a:solidFill>
            </a:rPr>
            <a:t> Distribution</a:t>
          </a:r>
          <a:endParaRPr lang="en-US" sz="2000" kern="1200" dirty="0">
            <a:solidFill>
              <a:schemeClr val="tx1"/>
            </a:solidFill>
          </a:endParaRPr>
        </a:p>
      </dsp:txBody>
      <dsp:txXfrm>
        <a:off x="1280657" y="3637647"/>
        <a:ext cx="1480474" cy="848494"/>
      </dsp:txXfrm>
    </dsp:sp>
    <dsp:sp modelId="{98B4AE7C-9D72-4A30-8E69-D7AABB5513C5}">
      <dsp:nvSpPr>
        <dsp:cNvPr id="0" name=""/>
        <dsp:cNvSpPr/>
      </dsp:nvSpPr>
      <dsp:spPr>
        <a:xfrm>
          <a:off x="1876329" y="497320"/>
          <a:ext cx="5364369" cy="5364369"/>
        </a:xfrm>
        <a:custGeom>
          <a:avLst/>
          <a:gdLst/>
          <a:ahLst/>
          <a:cxnLst/>
          <a:rect l="0" t="0" r="0" b="0"/>
          <a:pathLst>
            <a:path>
              <a:moveTo>
                <a:pt x="29452" y="3078576"/>
              </a:moveTo>
              <a:arcTo wR="2682184" hR="2682184" stAng="10290078" swAng="2045685"/>
            </a:path>
          </a:pathLst>
        </a:custGeom>
        <a:noFill/>
        <a:ln w="9525" cap="flat" cmpd="sng" algn="ctr">
          <a:solidFill>
            <a:schemeClr val="accent5">
              <a:hueOff val="-8278230"/>
              <a:satOff val="33176"/>
              <a:lumOff val="7190"/>
              <a:alphaOff val="0"/>
            </a:schemeClr>
          </a:solidFill>
          <a:prstDash val="solid"/>
        </a:ln>
        <a:effectLst/>
      </dsp:spPr>
      <dsp:style>
        <a:lnRef idx="1">
          <a:scrgbClr r="0" g="0" b="0"/>
        </a:lnRef>
        <a:fillRef idx="0">
          <a:scrgbClr r="0" g="0" b="0"/>
        </a:fillRef>
        <a:effectRef idx="0">
          <a:scrgbClr r="0" g="0" b="0"/>
        </a:effectRef>
        <a:fontRef idx="minor"/>
      </dsp:style>
    </dsp:sp>
    <dsp:sp modelId="{19299F7E-29AC-43FA-A100-E7FA3D158C2E}">
      <dsp:nvSpPr>
        <dsp:cNvPr id="0" name=""/>
        <dsp:cNvSpPr/>
      </dsp:nvSpPr>
      <dsp:spPr>
        <a:xfrm>
          <a:off x="1723889" y="1066003"/>
          <a:ext cx="1446609" cy="940296"/>
        </a:xfrm>
        <a:prstGeom prst="roundRect">
          <a:avLst/>
        </a:prstGeom>
        <a:solidFill>
          <a:schemeClr val="accent5">
            <a:hueOff val="-9933876"/>
            <a:satOff val="39811"/>
            <a:lumOff val="8628"/>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latin typeface="+mn-lt"/>
            </a:rPr>
            <a:t>Enhance Market Linkages</a:t>
          </a:r>
        </a:p>
      </dsp:txBody>
      <dsp:txXfrm>
        <a:off x="1769790" y="1111904"/>
        <a:ext cx="1354807" cy="848494"/>
      </dsp:txXfrm>
    </dsp:sp>
    <dsp:sp modelId="{62FE7F9E-D20A-4B15-88BF-C2F45583058D}">
      <dsp:nvSpPr>
        <dsp:cNvPr id="0" name=""/>
        <dsp:cNvSpPr/>
      </dsp:nvSpPr>
      <dsp:spPr>
        <a:xfrm>
          <a:off x="1862026" y="526281"/>
          <a:ext cx="5364369" cy="5364369"/>
        </a:xfrm>
        <a:custGeom>
          <a:avLst/>
          <a:gdLst/>
          <a:ahLst/>
          <a:cxnLst/>
          <a:rect l="0" t="0" r="0" b="0"/>
          <a:pathLst>
            <a:path>
              <a:moveTo>
                <a:pt x="1072897" y="536419"/>
              </a:moveTo>
              <a:arcTo wR="2682184" hR="2682184" stAng="13987844" swAng="691717"/>
            </a:path>
          </a:pathLst>
        </a:custGeom>
        <a:noFill/>
        <a:ln w="9525" cap="flat" cmpd="sng" algn="ctr">
          <a:solidFill>
            <a:schemeClr val="accent5">
              <a:hueOff val="-9933876"/>
              <a:satOff val="39811"/>
              <a:lumOff val="8628"/>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2AED1B-E85C-4C22-9C82-B67820914393}">
      <dsp:nvSpPr>
        <dsp:cNvPr id="0" name=""/>
        <dsp:cNvSpPr/>
      </dsp:nvSpPr>
      <dsp:spPr>
        <a:xfrm>
          <a:off x="374962" y="0"/>
          <a:ext cx="1980003" cy="1904992"/>
        </a:xfrm>
        <a:prstGeom prst="ellipse">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rtl="0">
            <a:lnSpc>
              <a:spcPct val="90000"/>
            </a:lnSpc>
            <a:spcBef>
              <a:spcPct val="0"/>
            </a:spcBef>
            <a:spcAft>
              <a:spcPct val="35000"/>
            </a:spcAft>
          </a:pPr>
          <a:r>
            <a:rPr lang="en-GB" sz="2200" b="1" i="1" kern="1200" dirty="0" smtClean="0"/>
            <a:t>Wage labourer</a:t>
          </a:r>
          <a:r>
            <a:rPr lang="en-GB" sz="2200" i="1" kern="1200" dirty="0" smtClean="0"/>
            <a:t> supporting 11 family members</a:t>
          </a:r>
          <a:endParaRPr lang="en-GB" sz="2200" kern="1200" dirty="0"/>
        </a:p>
      </dsp:txBody>
      <dsp:txXfrm>
        <a:off x="664927" y="278980"/>
        <a:ext cx="1400073" cy="134703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A572A3-5DE7-42E2-B6EF-A66E88BF5F60}">
      <dsp:nvSpPr>
        <dsp:cNvPr id="0" name=""/>
        <dsp:cNvSpPr/>
      </dsp:nvSpPr>
      <dsp:spPr>
        <a:xfrm>
          <a:off x="64496" y="94"/>
          <a:ext cx="2133505" cy="2133505"/>
        </a:xfrm>
        <a:prstGeom prst="ellipse">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rtl="0">
            <a:lnSpc>
              <a:spcPct val="90000"/>
            </a:lnSpc>
            <a:spcBef>
              <a:spcPct val="0"/>
            </a:spcBef>
            <a:spcAft>
              <a:spcPct val="35000"/>
            </a:spcAft>
          </a:pPr>
          <a:r>
            <a:rPr lang="en-GB" sz="2200" i="1" kern="1200" dirty="0" smtClean="0">
              <a:solidFill>
                <a:schemeClr val="bg1"/>
              </a:solidFill>
            </a:rPr>
            <a:t>Reliance on male farmers for technical farm work</a:t>
          </a:r>
          <a:endParaRPr lang="en-GB" sz="2200" i="1" kern="1200" dirty="0">
            <a:solidFill>
              <a:schemeClr val="bg1"/>
            </a:solidFill>
          </a:endParaRPr>
        </a:p>
      </dsp:txBody>
      <dsp:txXfrm>
        <a:off x="376941" y="312539"/>
        <a:ext cx="1508615" cy="150861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A572A3-5DE7-42E2-B6EF-A66E88BF5F60}">
      <dsp:nvSpPr>
        <dsp:cNvPr id="0" name=""/>
        <dsp:cNvSpPr/>
      </dsp:nvSpPr>
      <dsp:spPr>
        <a:xfrm>
          <a:off x="0" y="8"/>
          <a:ext cx="2361943" cy="2303991"/>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rtl="0">
            <a:lnSpc>
              <a:spcPct val="90000"/>
            </a:lnSpc>
            <a:spcBef>
              <a:spcPct val="0"/>
            </a:spcBef>
            <a:spcAft>
              <a:spcPct val="35000"/>
            </a:spcAft>
          </a:pPr>
          <a:r>
            <a:rPr lang="en-GB" sz="2200" b="1" i="1" kern="1200" dirty="0" smtClean="0"/>
            <a:t>From a marginal </a:t>
          </a:r>
          <a:r>
            <a:rPr lang="en-GB" sz="2200" i="1" kern="1200" dirty="0" smtClean="0"/>
            <a:t>community with unequal access to water</a:t>
          </a:r>
          <a:endParaRPr lang="en-GB" sz="2200" kern="1200" dirty="0">
            <a:solidFill>
              <a:schemeClr val="bg1"/>
            </a:solidFill>
          </a:endParaRPr>
        </a:p>
      </dsp:txBody>
      <dsp:txXfrm>
        <a:off x="345899" y="337420"/>
        <a:ext cx="1670145" cy="162916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C9F59A-E037-4B47-AC0C-DDCDC7204566}">
      <dsp:nvSpPr>
        <dsp:cNvPr id="0" name=""/>
        <dsp:cNvSpPr/>
      </dsp:nvSpPr>
      <dsp:spPr>
        <a:xfrm>
          <a:off x="138624" y="1027"/>
          <a:ext cx="2069072" cy="2069072"/>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rtl="0">
            <a:lnSpc>
              <a:spcPct val="90000"/>
            </a:lnSpc>
            <a:spcBef>
              <a:spcPct val="0"/>
            </a:spcBef>
            <a:spcAft>
              <a:spcPct val="35000"/>
            </a:spcAft>
          </a:pPr>
          <a:r>
            <a:rPr lang="en-GB" sz="2200" b="1" i="1" kern="1200" dirty="0" smtClean="0"/>
            <a:t>Widow. </a:t>
          </a:r>
          <a:r>
            <a:rPr lang="en-GB" sz="2200" i="1" kern="1200" dirty="0" smtClean="0"/>
            <a:t>Lost her husband 22 years ago</a:t>
          </a:r>
          <a:endParaRPr lang="en-GB" sz="2200" kern="1200" dirty="0">
            <a:solidFill>
              <a:schemeClr val="bg1"/>
            </a:solidFill>
          </a:endParaRPr>
        </a:p>
      </dsp:txBody>
      <dsp:txXfrm>
        <a:off x="441633" y="304036"/>
        <a:ext cx="1463054" cy="146305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A572A3-5DE7-42E2-B6EF-A66E88BF5F60}">
      <dsp:nvSpPr>
        <dsp:cNvPr id="0" name=""/>
        <dsp:cNvSpPr/>
      </dsp:nvSpPr>
      <dsp:spPr>
        <a:xfrm>
          <a:off x="354575" y="125918"/>
          <a:ext cx="2160007" cy="2160007"/>
        </a:xfrm>
        <a:prstGeom prst="ellipse">
          <a:avLst/>
        </a:prstGeom>
        <a:solidFill>
          <a:schemeClr val="accent6">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rtl="0">
            <a:lnSpc>
              <a:spcPct val="90000"/>
            </a:lnSpc>
            <a:spcBef>
              <a:spcPct val="0"/>
            </a:spcBef>
            <a:spcAft>
              <a:spcPct val="35000"/>
            </a:spcAft>
          </a:pPr>
          <a:r>
            <a:rPr lang="en-GB" sz="2200" b="1" i="1" kern="1200" dirty="0" smtClean="0"/>
            <a:t>Subsistence farming </a:t>
          </a:r>
          <a:r>
            <a:rPr lang="en-GB" sz="2200" i="1" kern="1200" dirty="0" smtClean="0"/>
            <a:t>in </a:t>
          </a:r>
          <a:r>
            <a:rPr lang="en-GB" sz="2200" b="1" i="1" kern="1200" dirty="0" smtClean="0"/>
            <a:t>unregistered land</a:t>
          </a:r>
          <a:endParaRPr lang="en-GB" sz="2200" b="1" kern="1200" dirty="0"/>
        </a:p>
      </dsp:txBody>
      <dsp:txXfrm>
        <a:off x="670901" y="442244"/>
        <a:ext cx="1527355" cy="152735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6E5783-DFF0-3540-8F3F-DB52A4D24407}">
      <dsp:nvSpPr>
        <dsp:cNvPr id="0" name=""/>
        <dsp:cNvSpPr/>
      </dsp:nvSpPr>
      <dsp:spPr>
        <a:xfrm>
          <a:off x="2086222" y="0"/>
          <a:ext cx="2335355" cy="1099231"/>
        </a:xfrm>
        <a:prstGeom prst="ellipse">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smtClean="0"/>
            <a:t>Male domination</a:t>
          </a:r>
          <a:endParaRPr lang="en-US" sz="2400" b="1" kern="1200" dirty="0"/>
        </a:p>
      </dsp:txBody>
      <dsp:txXfrm>
        <a:off x="2428227" y="160979"/>
        <a:ext cx="1651345" cy="777273"/>
      </dsp:txXfrm>
    </dsp:sp>
    <dsp:sp modelId="{92DBF284-1878-FF48-A07C-2C2D7BB0E4D4}">
      <dsp:nvSpPr>
        <dsp:cNvPr id="0" name=""/>
        <dsp:cNvSpPr/>
      </dsp:nvSpPr>
      <dsp:spPr>
        <a:xfrm rot="4778118">
          <a:off x="2956170" y="1443903"/>
          <a:ext cx="995774" cy="400149"/>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134D6A3-BA37-8C41-BD94-CBE8B9061A6B}">
      <dsp:nvSpPr>
        <dsp:cNvPr id="0" name=""/>
        <dsp:cNvSpPr/>
      </dsp:nvSpPr>
      <dsp:spPr>
        <a:xfrm>
          <a:off x="2715051" y="1524271"/>
          <a:ext cx="1657165" cy="121894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en-US" sz="2000" kern="1200" dirty="0" smtClean="0"/>
            <a:t>Conventional agriculture is physically intensive</a:t>
          </a:r>
          <a:endParaRPr lang="en-US" sz="2000" kern="1200" dirty="0"/>
        </a:p>
      </dsp:txBody>
      <dsp:txXfrm>
        <a:off x="2750753" y="1559973"/>
        <a:ext cx="1585761" cy="1147536"/>
      </dsp:txXfrm>
    </dsp:sp>
    <dsp:sp modelId="{34B07B4C-B553-9C49-91E2-8974C3355E84}">
      <dsp:nvSpPr>
        <dsp:cNvPr id="0" name=""/>
        <dsp:cNvSpPr/>
      </dsp:nvSpPr>
      <dsp:spPr>
        <a:xfrm rot="8357808">
          <a:off x="1474273" y="1312427"/>
          <a:ext cx="1320590" cy="400149"/>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71DC98C-0664-0C4A-BB17-D01ED7A79056}">
      <dsp:nvSpPr>
        <dsp:cNvPr id="0" name=""/>
        <dsp:cNvSpPr/>
      </dsp:nvSpPr>
      <dsp:spPr>
        <a:xfrm>
          <a:off x="1038657" y="1295404"/>
          <a:ext cx="1190684" cy="129540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en-US" sz="2000" kern="1200" dirty="0" smtClean="0"/>
            <a:t>More power in decision making</a:t>
          </a:r>
          <a:endParaRPr lang="en-US" sz="2000" kern="1200" dirty="0"/>
        </a:p>
      </dsp:txBody>
      <dsp:txXfrm>
        <a:off x="1073531" y="1330278"/>
        <a:ext cx="1120936" cy="122565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BA00D7-9ADA-434B-8FA9-8CCF4CF54FCD}">
      <dsp:nvSpPr>
        <dsp:cNvPr id="0" name=""/>
        <dsp:cNvSpPr/>
      </dsp:nvSpPr>
      <dsp:spPr>
        <a:xfrm>
          <a:off x="139136" y="0"/>
          <a:ext cx="2398528" cy="1399032"/>
        </a:xfrm>
        <a:prstGeom prst="ellipse">
          <a:avLst/>
        </a:prstGeom>
        <a:solidFill>
          <a:schemeClr val="accent2">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smtClean="0"/>
            <a:t>Lack of women’s participation</a:t>
          </a:r>
          <a:endParaRPr lang="en-US" sz="2400" b="1" kern="1200" dirty="0"/>
        </a:p>
      </dsp:txBody>
      <dsp:txXfrm>
        <a:off x="490392" y="204883"/>
        <a:ext cx="1696016" cy="989266"/>
      </dsp:txXfrm>
    </dsp:sp>
    <dsp:sp modelId="{BC32915B-DAA8-A24D-A409-CBD7C0DE335E}">
      <dsp:nvSpPr>
        <dsp:cNvPr id="0" name=""/>
        <dsp:cNvSpPr/>
      </dsp:nvSpPr>
      <dsp:spPr>
        <a:xfrm rot="3889922">
          <a:off x="1355856" y="1751047"/>
          <a:ext cx="1140633" cy="398724"/>
        </a:xfrm>
        <a:prstGeom prst="leftArrow">
          <a:avLst>
            <a:gd name="adj1" fmla="val 60000"/>
            <a:gd name="adj2" fmla="val 50000"/>
          </a:avLst>
        </a:prstGeom>
        <a:solidFill>
          <a:schemeClr val="accent2">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F74DB672-EB43-424F-930C-80187667233C}">
      <dsp:nvSpPr>
        <dsp:cNvPr id="0" name=""/>
        <dsp:cNvSpPr/>
      </dsp:nvSpPr>
      <dsp:spPr>
        <a:xfrm>
          <a:off x="1447806" y="1934950"/>
          <a:ext cx="1441812" cy="1063264"/>
        </a:xfrm>
        <a:prstGeom prst="roundRect">
          <a:avLst>
            <a:gd name="adj" fmla="val 1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rtl="0">
            <a:lnSpc>
              <a:spcPct val="90000"/>
            </a:lnSpc>
            <a:spcBef>
              <a:spcPct val="0"/>
            </a:spcBef>
            <a:spcAft>
              <a:spcPct val="35000"/>
            </a:spcAft>
          </a:pPr>
          <a:r>
            <a:rPr lang="en-GB" sz="2000" kern="1200" dirty="0" smtClean="0"/>
            <a:t>Lack technical know-how</a:t>
          </a:r>
          <a:endParaRPr lang="en-US" sz="2000" kern="1200" dirty="0"/>
        </a:p>
      </dsp:txBody>
      <dsp:txXfrm>
        <a:off x="1478948" y="1966092"/>
        <a:ext cx="1379528" cy="1000980"/>
      </dsp:txXfrm>
    </dsp:sp>
    <dsp:sp modelId="{BF72D453-41C6-394B-BF83-514D7303C3CC}">
      <dsp:nvSpPr>
        <dsp:cNvPr id="0" name=""/>
        <dsp:cNvSpPr/>
      </dsp:nvSpPr>
      <dsp:spPr>
        <a:xfrm rot="21498822">
          <a:off x="2628284" y="438778"/>
          <a:ext cx="1589803" cy="398724"/>
        </a:xfrm>
        <a:prstGeom prst="leftArrow">
          <a:avLst>
            <a:gd name="adj1" fmla="val 60000"/>
            <a:gd name="adj2" fmla="val 50000"/>
          </a:avLst>
        </a:prstGeom>
        <a:solidFill>
          <a:schemeClr val="accent2">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E9512777-899A-5846-9891-577EEA18BDB9}">
      <dsp:nvSpPr>
        <dsp:cNvPr id="0" name=""/>
        <dsp:cNvSpPr/>
      </dsp:nvSpPr>
      <dsp:spPr>
        <a:xfrm>
          <a:off x="3276602" y="-12912"/>
          <a:ext cx="1882283" cy="1255321"/>
        </a:xfrm>
        <a:prstGeom prst="roundRect">
          <a:avLst>
            <a:gd name="adj" fmla="val 1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rtl="0">
            <a:lnSpc>
              <a:spcPct val="90000"/>
            </a:lnSpc>
            <a:spcBef>
              <a:spcPct val="0"/>
            </a:spcBef>
            <a:spcAft>
              <a:spcPct val="35000"/>
            </a:spcAft>
          </a:pPr>
          <a:r>
            <a:rPr lang="en-GB" sz="2000" kern="1200" dirty="0" smtClean="0"/>
            <a:t>Limited role in pump rental negotiation</a:t>
          </a:r>
          <a:endParaRPr lang="en-US" sz="2000" kern="1200" dirty="0"/>
        </a:p>
      </dsp:txBody>
      <dsp:txXfrm>
        <a:off x="3313369" y="23855"/>
        <a:ext cx="1808749" cy="1181787"/>
      </dsp:txXfrm>
    </dsp:sp>
    <dsp:sp modelId="{A79624FF-47A5-E140-A012-C0AE8F779CCA}">
      <dsp:nvSpPr>
        <dsp:cNvPr id="0" name=""/>
        <dsp:cNvSpPr/>
      </dsp:nvSpPr>
      <dsp:spPr>
        <a:xfrm rot="1533651">
          <a:off x="2272330" y="1386744"/>
          <a:ext cx="1839553" cy="398724"/>
        </a:xfrm>
        <a:prstGeom prst="leftArrow">
          <a:avLst>
            <a:gd name="adj1" fmla="val 60000"/>
            <a:gd name="adj2" fmla="val 50000"/>
          </a:avLst>
        </a:prstGeom>
        <a:solidFill>
          <a:schemeClr val="accent2">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BF66C925-7E69-724B-B15B-5280D09C342D}">
      <dsp:nvSpPr>
        <dsp:cNvPr id="0" name=""/>
        <dsp:cNvSpPr/>
      </dsp:nvSpPr>
      <dsp:spPr>
        <a:xfrm>
          <a:off x="2957569" y="1295396"/>
          <a:ext cx="2128588" cy="1375130"/>
        </a:xfrm>
        <a:prstGeom prst="roundRect">
          <a:avLst>
            <a:gd name="adj" fmla="val 1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en-US" sz="2000" kern="1200" dirty="0" smtClean="0"/>
            <a:t>High rate of male migration putting pressure on women</a:t>
          </a:r>
          <a:endParaRPr lang="en-US" sz="2000" kern="1200" dirty="0"/>
        </a:p>
      </dsp:txBody>
      <dsp:txXfrm>
        <a:off x="2997845" y="1335672"/>
        <a:ext cx="2048036" cy="1294578"/>
      </dsp:txXfrm>
    </dsp:sp>
    <dsp:sp modelId="{1ED9AA94-44CD-1E46-A244-FB0D1BB98E24}">
      <dsp:nvSpPr>
        <dsp:cNvPr id="0" name=""/>
        <dsp:cNvSpPr/>
      </dsp:nvSpPr>
      <dsp:spPr>
        <a:xfrm rot="6652442">
          <a:off x="311613" y="1754919"/>
          <a:ext cx="1096581" cy="398724"/>
        </a:xfrm>
        <a:prstGeom prst="leftArrow">
          <a:avLst>
            <a:gd name="adj1" fmla="val 60000"/>
            <a:gd name="adj2" fmla="val 50000"/>
          </a:avLst>
        </a:prstGeom>
        <a:solidFill>
          <a:schemeClr val="accent2">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B5365AE5-3A6F-624C-9AD0-F4F7A7FC0687}">
      <dsp:nvSpPr>
        <dsp:cNvPr id="0" name=""/>
        <dsp:cNvSpPr/>
      </dsp:nvSpPr>
      <dsp:spPr>
        <a:xfrm>
          <a:off x="0" y="1934953"/>
          <a:ext cx="1329080" cy="1063264"/>
        </a:xfrm>
        <a:prstGeom prst="roundRect">
          <a:avLst>
            <a:gd name="adj" fmla="val 1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en-US" sz="2000" kern="1200" dirty="0" smtClean="0"/>
            <a:t>Social inhibition</a:t>
          </a:r>
          <a:endParaRPr lang="en-US" sz="2000" kern="1200" dirty="0"/>
        </a:p>
      </dsp:txBody>
      <dsp:txXfrm>
        <a:off x="31142" y="1966095"/>
        <a:ext cx="1266796" cy="100098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6E5783-DFF0-3540-8F3F-DB52A4D24407}">
      <dsp:nvSpPr>
        <dsp:cNvPr id="0" name=""/>
        <dsp:cNvSpPr/>
      </dsp:nvSpPr>
      <dsp:spPr>
        <a:xfrm>
          <a:off x="3025596" y="76326"/>
          <a:ext cx="3147186" cy="1711101"/>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smtClean="0"/>
            <a:t>Limited access and agency of marginal communities</a:t>
          </a:r>
          <a:endParaRPr lang="en-US" sz="2400" b="1" kern="1200" dirty="0"/>
        </a:p>
      </dsp:txBody>
      <dsp:txXfrm>
        <a:off x="3486491" y="326911"/>
        <a:ext cx="2225396" cy="1209931"/>
      </dsp:txXfrm>
    </dsp:sp>
    <dsp:sp modelId="{92DBF284-1878-FF48-A07C-2C2D7BB0E4D4}">
      <dsp:nvSpPr>
        <dsp:cNvPr id="0" name=""/>
        <dsp:cNvSpPr/>
      </dsp:nvSpPr>
      <dsp:spPr>
        <a:xfrm rot="8425313">
          <a:off x="2270943" y="2002816"/>
          <a:ext cx="1573287" cy="406786"/>
        </a:xfrm>
        <a:prstGeom prst="lef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134D6A3-BA37-8C41-BD94-CBE8B9061A6B}">
      <dsp:nvSpPr>
        <dsp:cNvPr id="0" name=""/>
        <dsp:cNvSpPr/>
      </dsp:nvSpPr>
      <dsp:spPr>
        <a:xfrm>
          <a:off x="1549844" y="2058400"/>
          <a:ext cx="1802864" cy="1298007"/>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en-US" sz="2400" kern="1200" dirty="0" smtClean="0"/>
            <a:t>Mostly </a:t>
          </a:r>
          <a:r>
            <a:rPr lang="en-GB" sz="2400" kern="1200" dirty="0" smtClean="0"/>
            <a:t>landless or tenant farmer</a:t>
          </a:r>
          <a:endParaRPr lang="en-US" sz="2400" kern="1200" dirty="0"/>
        </a:p>
      </dsp:txBody>
      <dsp:txXfrm>
        <a:off x="1587861" y="2096417"/>
        <a:ext cx="1726830" cy="1221973"/>
      </dsp:txXfrm>
    </dsp:sp>
    <dsp:sp modelId="{34B07B4C-B553-9C49-91E2-8974C3355E84}">
      <dsp:nvSpPr>
        <dsp:cNvPr id="0" name=""/>
        <dsp:cNvSpPr/>
      </dsp:nvSpPr>
      <dsp:spPr>
        <a:xfrm rot="10332632">
          <a:off x="1604786" y="1042731"/>
          <a:ext cx="1394398" cy="406786"/>
        </a:xfrm>
        <a:prstGeom prst="lef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71DC98C-0664-0C4A-BB17-D01ED7A79056}">
      <dsp:nvSpPr>
        <dsp:cNvPr id="0" name=""/>
        <dsp:cNvSpPr/>
      </dsp:nvSpPr>
      <dsp:spPr>
        <a:xfrm>
          <a:off x="762228" y="686001"/>
          <a:ext cx="1697981" cy="1309234"/>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rtl="0">
            <a:lnSpc>
              <a:spcPct val="90000"/>
            </a:lnSpc>
            <a:spcBef>
              <a:spcPct val="0"/>
            </a:spcBef>
            <a:spcAft>
              <a:spcPct val="35000"/>
            </a:spcAft>
          </a:pPr>
          <a:r>
            <a:rPr lang="en-GB" sz="2400" kern="1200" dirty="0" smtClean="0"/>
            <a:t>Large gap in irrigation pump/pond ownership </a:t>
          </a:r>
          <a:endParaRPr lang="en-US" sz="2400" kern="1200" dirty="0"/>
        </a:p>
      </dsp:txBody>
      <dsp:txXfrm>
        <a:off x="800574" y="724347"/>
        <a:ext cx="1621289" cy="1232542"/>
      </dsp:txXfrm>
    </dsp:sp>
    <dsp:sp modelId="{3A30D41B-2D9D-504C-A089-50CA2E58F108}">
      <dsp:nvSpPr>
        <dsp:cNvPr id="0" name=""/>
        <dsp:cNvSpPr/>
      </dsp:nvSpPr>
      <dsp:spPr>
        <a:xfrm rot="5318906">
          <a:off x="4182043" y="2085265"/>
          <a:ext cx="898314" cy="406786"/>
        </a:xfrm>
        <a:prstGeom prst="lef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21E23EB-2FCC-2042-B511-BD785A55CD5A}">
      <dsp:nvSpPr>
        <dsp:cNvPr id="0" name=""/>
        <dsp:cNvSpPr/>
      </dsp:nvSpPr>
      <dsp:spPr>
        <a:xfrm>
          <a:off x="3567776" y="2118974"/>
          <a:ext cx="2148036" cy="1237433"/>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rtl="0">
            <a:lnSpc>
              <a:spcPct val="90000"/>
            </a:lnSpc>
            <a:spcBef>
              <a:spcPct val="0"/>
            </a:spcBef>
            <a:spcAft>
              <a:spcPct val="35000"/>
            </a:spcAft>
          </a:pPr>
          <a:r>
            <a:rPr lang="en-GB" sz="2400" kern="1200" dirty="0" smtClean="0"/>
            <a:t>Only rain-fed and subsistence agriculture</a:t>
          </a:r>
          <a:endParaRPr lang="en-US" sz="2400" kern="1200" dirty="0"/>
        </a:p>
      </dsp:txBody>
      <dsp:txXfrm>
        <a:off x="3604019" y="2155217"/>
        <a:ext cx="2075550" cy="1164947"/>
      </dsp:txXfrm>
    </dsp:sp>
    <dsp:sp modelId="{145CB292-C997-6B41-BDC7-CB894A3048AA}">
      <dsp:nvSpPr>
        <dsp:cNvPr id="0" name=""/>
        <dsp:cNvSpPr/>
      </dsp:nvSpPr>
      <dsp:spPr>
        <a:xfrm rot="472439">
          <a:off x="6202561" y="1052563"/>
          <a:ext cx="1479911" cy="406786"/>
        </a:xfrm>
        <a:prstGeom prst="lef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A8B4799-81A0-6A48-BE6A-D4AC8CA02954}">
      <dsp:nvSpPr>
        <dsp:cNvPr id="0" name=""/>
        <dsp:cNvSpPr/>
      </dsp:nvSpPr>
      <dsp:spPr>
        <a:xfrm>
          <a:off x="6662022" y="657573"/>
          <a:ext cx="2026949" cy="1399508"/>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rtl="0">
            <a:lnSpc>
              <a:spcPct val="90000"/>
            </a:lnSpc>
            <a:spcBef>
              <a:spcPct val="0"/>
            </a:spcBef>
            <a:spcAft>
              <a:spcPct val="35000"/>
            </a:spcAft>
          </a:pPr>
          <a:r>
            <a:rPr lang="en-US" sz="2400" kern="1200" dirty="0" smtClean="0"/>
            <a:t>Unequal access to water infrastructure</a:t>
          </a:r>
          <a:endParaRPr lang="en-US" sz="2400" kern="1200" dirty="0"/>
        </a:p>
      </dsp:txBody>
      <dsp:txXfrm>
        <a:off x="6703012" y="698563"/>
        <a:ext cx="1944969" cy="1317528"/>
      </dsp:txXfrm>
    </dsp:sp>
    <dsp:sp modelId="{B0A3CB1A-50B5-F14A-864D-7F8A7185A408}">
      <dsp:nvSpPr>
        <dsp:cNvPr id="0" name=""/>
        <dsp:cNvSpPr/>
      </dsp:nvSpPr>
      <dsp:spPr>
        <a:xfrm rot="2228047">
          <a:off x="5426590" y="1977272"/>
          <a:ext cx="1643503" cy="406786"/>
        </a:xfrm>
        <a:prstGeom prst="lef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CDD4DE6-1489-A34A-B6AC-A1E5651AE29F}">
      <dsp:nvSpPr>
        <dsp:cNvPr id="0" name=""/>
        <dsp:cNvSpPr/>
      </dsp:nvSpPr>
      <dsp:spPr>
        <a:xfrm>
          <a:off x="5870034" y="2134361"/>
          <a:ext cx="2066855" cy="1084764"/>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rtl="0">
            <a:lnSpc>
              <a:spcPct val="90000"/>
            </a:lnSpc>
            <a:spcBef>
              <a:spcPct val="0"/>
            </a:spcBef>
            <a:spcAft>
              <a:spcPct val="35000"/>
            </a:spcAft>
          </a:pPr>
          <a:r>
            <a:rPr lang="en-GB" sz="2400" kern="1200" dirty="0" smtClean="0"/>
            <a:t>Live in areas with low crop productivity </a:t>
          </a:r>
          <a:endParaRPr lang="en-US" sz="2400" kern="1200" dirty="0"/>
        </a:p>
      </dsp:txBody>
      <dsp:txXfrm>
        <a:off x="5901806" y="2166133"/>
        <a:ext cx="2003311" cy="1021220"/>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1000" cy="495300"/>
          </a:xfrm>
          <a:prstGeom prst="rect">
            <a:avLst/>
          </a:prstGeom>
        </p:spPr>
        <p:txBody>
          <a:bodyPr vert="horz" lIns="91440" tIns="45720" rIns="91440" bIns="45720" rtlCol="0"/>
          <a:lstStyle>
            <a:lvl1pPr algn="l">
              <a:defRPr sz="1200"/>
            </a:lvl1pPr>
          </a:lstStyle>
          <a:p>
            <a:pPr>
              <a:defRPr/>
            </a:pPr>
            <a:endParaRPr lang="en-GB"/>
          </a:p>
        </p:txBody>
      </p:sp>
      <p:sp>
        <p:nvSpPr>
          <p:cNvPr id="3" name="Date Placeholder 2"/>
          <p:cNvSpPr>
            <a:spLocks noGrp="1"/>
          </p:cNvSpPr>
          <p:nvPr>
            <p:ph type="dt" sz="quarter" idx="1"/>
          </p:nvPr>
        </p:nvSpPr>
        <p:spPr>
          <a:xfrm>
            <a:off x="3819525" y="0"/>
            <a:ext cx="2921000" cy="495300"/>
          </a:xfrm>
          <a:prstGeom prst="rect">
            <a:avLst/>
          </a:prstGeom>
        </p:spPr>
        <p:txBody>
          <a:bodyPr vert="horz" lIns="91440" tIns="45720" rIns="91440" bIns="45720" rtlCol="0"/>
          <a:lstStyle>
            <a:lvl1pPr algn="r">
              <a:defRPr sz="1200"/>
            </a:lvl1pPr>
          </a:lstStyle>
          <a:p>
            <a:pPr>
              <a:defRPr/>
            </a:pPr>
            <a:fld id="{940B878A-4DAE-46B0-A62C-786202F68758}" type="datetimeFigureOut">
              <a:rPr lang="en-GB"/>
              <a:pPr>
                <a:defRPr/>
              </a:pPr>
              <a:t>01/10/2018</a:t>
            </a:fld>
            <a:endParaRPr lang="en-GB"/>
          </a:p>
        </p:txBody>
      </p:sp>
      <p:sp>
        <p:nvSpPr>
          <p:cNvPr id="4" name="Footer Placeholder 3"/>
          <p:cNvSpPr>
            <a:spLocks noGrp="1"/>
          </p:cNvSpPr>
          <p:nvPr>
            <p:ph type="ftr" sz="quarter" idx="2"/>
          </p:nvPr>
        </p:nvSpPr>
        <p:spPr>
          <a:xfrm>
            <a:off x="0" y="9377363"/>
            <a:ext cx="2921000" cy="495300"/>
          </a:xfrm>
          <a:prstGeom prst="rect">
            <a:avLst/>
          </a:prstGeom>
        </p:spPr>
        <p:txBody>
          <a:bodyPr vert="horz" lIns="91440" tIns="45720" rIns="91440" bIns="45720" rtlCol="0" anchor="b"/>
          <a:lstStyle>
            <a:lvl1pPr algn="l">
              <a:defRPr sz="1200"/>
            </a:lvl1pPr>
          </a:lstStyle>
          <a:p>
            <a:pPr>
              <a:defRPr/>
            </a:pPr>
            <a:endParaRPr lang="en-GB"/>
          </a:p>
        </p:txBody>
      </p:sp>
      <p:sp>
        <p:nvSpPr>
          <p:cNvPr id="5" name="Slide Number Placeholder 4"/>
          <p:cNvSpPr>
            <a:spLocks noGrp="1"/>
          </p:cNvSpPr>
          <p:nvPr>
            <p:ph type="sldNum" sz="quarter" idx="3"/>
          </p:nvPr>
        </p:nvSpPr>
        <p:spPr>
          <a:xfrm>
            <a:off x="3819525" y="9377363"/>
            <a:ext cx="2921000" cy="495300"/>
          </a:xfrm>
          <a:prstGeom prst="rect">
            <a:avLst/>
          </a:prstGeom>
        </p:spPr>
        <p:txBody>
          <a:bodyPr vert="horz" lIns="91440" tIns="45720" rIns="91440" bIns="45720" rtlCol="0" anchor="b"/>
          <a:lstStyle>
            <a:lvl1pPr algn="r">
              <a:defRPr sz="1200"/>
            </a:lvl1pPr>
          </a:lstStyle>
          <a:p>
            <a:pPr>
              <a:defRPr/>
            </a:pPr>
            <a:fld id="{7A453B86-AEBB-41CB-8747-EBBD1F294DE4}" type="slidenum">
              <a:rPr lang="en-GB"/>
              <a:pPr>
                <a:defRPr/>
              </a:pPr>
              <a:t>‹#›</a:t>
            </a:fld>
            <a:endParaRPr lang="en-GB"/>
          </a:p>
        </p:txBody>
      </p:sp>
    </p:spTree>
    <p:extLst>
      <p:ext uri="{BB962C8B-B14F-4D97-AF65-F5344CB8AC3E}">
        <p14:creationId xmlns:p14="http://schemas.microsoft.com/office/powerpoint/2010/main" val="41626496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2588" cy="493713"/>
          </a:xfrm>
          <a:prstGeom prst="rect">
            <a:avLst/>
          </a:prstGeom>
        </p:spPr>
        <p:txBody>
          <a:bodyPr vert="horz" wrap="square" lIns="91486" tIns="45743" rIns="91486" bIns="45743" numCol="1" anchor="t" anchorCtr="0" compatLnSpc="1">
            <a:prstTxWarp prst="textNoShape">
              <a:avLst/>
            </a:prstTxWarp>
          </a:bodyPr>
          <a:lstStyle>
            <a:lvl1pPr eaLnBrk="1" hangingPunct="1">
              <a:defRPr sz="1200">
                <a:latin typeface="Calibri" pitchFamily="34" charset="0"/>
                <a:ea typeface="+mn-ea"/>
                <a:cs typeface="+mn-cs"/>
              </a:defRPr>
            </a:lvl1pPr>
          </a:lstStyle>
          <a:p>
            <a:pPr>
              <a:defRPr/>
            </a:pPr>
            <a:endParaRPr lang="en-US"/>
          </a:p>
        </p:txBody>
      </p:sp>
      <p:sp>
        <p:nvSpPr>
          <p:cNvPr id="3" name="Date Placeholder 2"/>
          <p:cNvSpPr>
            <a:spLocks noGrp="1"/>
          </p:cNvSpPr>
          <p:nvPr>
            <p:ph type="dt" idx="1"/>
          </p:nvPr>
        </p:nvSpPr>
        <p:spPr>
          <a:xfrm>
            <a:off x="3817938" y="0"/>
            <a:ext cx="2922587" cy="493713"/>
          </a:xfrm>
          <a:prstGeom prst="rect">
            <a:avLst/>
          </a:prstGeom>
        </p:spPr>
        <p:txBody>
          <a:bodyPr vert="horz" wrap="square" lIns="91486" tIns="45743" rIns="91486" bIns="45743" numCol="1" anchor="t" anchorCtr="0" compatLnSpc="1">
            <a:prstTxWarp prst="textNoShape">
              <a:avLst/>
            </a:prstTxWarp>
          </a:bodyPr>
          <a:lstStyle>
            <a:lvl1pPr algn="r" eaLnBrk="1" hangingPunct="1">
              <a:defRPr sz="1200">
                <a:latin typeface="Calibri" panose="020F0502020204030204" pitchFamily="34" charset="0"/>
              </a:defRPr>
            </a:lvl1pPr>
          </a:lstStyle>
          <a:p>
            <a:pPr>
              <a:defRPr/>
            </a:pPr>
            <a:fld id="{3BBE8041-AECB-499C-90DE-2210AB1E2761}" type="datetimeFigureOut">
              <a:rPr lang="en-US" altLang="en-US"/>
              <a:pPr>
                <a:defRPr/>
              </a:pPr>
              <a:t>10/1/2018</a:t>
            </a:fld>
            <a:endParaRPr lang="en-US" altLang="en-US"/>
          </a:p>
        </p:txBody>
      </p:sp>
      <p:sp>
        <p:nvSpPr>
          <p:cNvPr id="4" name="Slide Image Placeholder 3"/>
          <p:cNvSpPr>
            <a:spLocks noGrp="1" noRot="1" noChangeAspect="1"/>
          </p:cNvSpPr>
          <p:nvPr>
            <p:ph type="sldImg" idx="2"/>
          </p:nvPr>
        </p:nvSpPr>
        <p:spPr>
          <a:xfrm>
            <a:off x="901700" y="739775"/>
            <a:ext cx="4938713" cy="3703638"/>
          </a:xfrm>
          <a:prstGeom prst="rect">
            <a:avLst/>
          </a:prstGeom>
          <a:noFill/>
          <a:ln w="12700">
            <a:solidFill>
              <a:prstClr val="black"/>
            </a:solidFill>
          </a:ln>
        </p:spPr>
        <p:txBody>
          <a:bodyPr vert="horz" lIns="91486" tIns="45743" rIns="91486" bIns="45743" rtlCol="0" anchor="ctr"/>
          <a:lstStyle/>
          <a:p>
            <a:pPr lvl="0"/>
            <a:endParaRPr lang="en-US" noProof="0"/>
          </a:p>
        </p:txBody>
      </p:sp>
      <p:sp>
        <p:nvSpPr>
          <p:cNvPr id="5" name="Notes Placeholder 4"/>
          <p:cNvSpPr>
            <a:spLocks noGrp="1"/>
          </p:cNvSpPr>
          <p:nvPr>
            <p:ph type="body" sz="quarter" idx="3"/>
          </p:nvPr>
        </p:nvSpPr>
        <p:spPr>
          <a:xfrm>
            <a:off x="673100" y="4689475"/>
            <a:ext cx="5395913" cy="4443413"/>
          </a:xfrm>
          <a:prstGeom prst="rect">
            <a:avLst/>
          </a:prstGeom>
        </p:spPr>
        <p:txBody>
          <a:bodyPr vert="horz" lIns="91486" tIns="45743" rIns="91486" bIns="45743"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377363"/>
            <a:ext cx="2922588" cy="493712"/>
          </a:xfrm>
          <a:prstGeom prst="rect">
            <a:avLst/>
          </a:prstGeom>
        </p:spPr>
        <p:txBody>
          <a:bodyPr vert="horz" wrap="square" lIns="91486" tIns="45743" rIns="91486" bIns="45743" numCol="1" anchor="b" anchorCtr="0" compatLnSpc="1">
            <a:prstTxWarp prst="textNoShape">
              <a:avLst/>
            </a:prstTxWarp>
          </a:bodyPr>
          <a:lstStyle>
            <a:lvl1pPr eaLnBrk="1" hangingPunct="1">
              <a:defRPr sz="1200">
                <a:latin typeface="Calibri" pitchFamily="34" charset="0"/>
                <a:ea typeface="+mn-ea"/>
                <a:cs typeface="+mn-cs"/>
              </a:defRPr>
            </a:lvl1pPr>
          </a:lstStyle>
          <a:p>
            <a:pPr>
              <a:defRPr/>
            </a:pPr>
            <a:endParaRPr lang="en-US"/>
          </a:p>
        </p:txBody>
      </p:sp>
      <p:sp>
        <p:nvSpPr>
          <p:cNvPr id="7" name="Slide Number Placeholder 6"/>
          <p:cNvSpPr>
            <a:spLocks noGrp="1"/>
          </p:cNvSpPr>
          <p:nvPr>
            <p:ph type="sldNum" sz="quarter" idx="5"/>
          </p:nvPr>
        </p:nvSpPr>
        <p:spPr>
          <a:xfrm>
            <a:off x="3817938" y="9377363"/>
            <a:ext cx="2922587" cy="493712"/>
          </a:xfrm>
          <a:prstGeom prst="rect">
            <a:avLst/>
          </a:prstGeom>
        </p:spPr>
        <p:txBody>
          <a:bodyPr vert="horz" wrap="square" lIns="91486" tIns="45743" rIns="91486" bIns="45743"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8A26AD94-49A2-45BE-9871-E83D33C007FB}" type="slidenum">
              <a:rPr lang="en-US" altLang="en-US"/>
              <a:pPr>
                <a:defRPr/>
              </a:pPr>
              <a:t>‹#›</a:t>
            </a:fld>
            <a:endParaRPr lang="en-US" altLang="en-US"/>
          </a:p>
        </p:txBody>
      </p:sp>
    </p:spTree>
    <p:extLst>
      <p:ext uri="{BB962C8B-B14F-4D97-AF65-F5344CB8AC3E}">
        <p14:creationId xmlns:p14="http://schemas.microsoft.com/office/powerpoint/2010/main" val="19858607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6DFE5903-A8FA-4D49-B208-4DDE023BF7A2}" type="slidenum">
              <a:rPr lang="en-US" altLang="en-US" smtClean="0"/>
              <a:pPr>
                <a:spcBef>
                  <a:spcPct val="0"/>
                </a:spcBef>
              </a:pPr>
              <a:t>1</a:t>
            </a:fld>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baseline="0" dirty="0" smtClean="0">
                <a:latin typeface="+mn-lt"/>
              </a:rPr>
              <a:t>- villages face water access issues during the dry months while </a:t>
            </a:r>
            <a:r>
              <a:rPr lang="en-GB" baseline="0" dirty="0" err="1" smtClean="0">
                <a:latin typeface="+mn-lt"/>
              </a:rPr>
              <a:t>Kuti</a:t>
            </a:r>
            <a:r>
              <a:rPr lang="en-GB" baseline="0" dirty="0" smtClean="0">
                <a:latin typeface="+mn-lt"/>
              </a:rPr>
              <a:t> faces greater issue of floods in the monsoon as well. </a:t>
            </a:r>
          </a:p>
          <a:p>
            <a:pPr marL="171450" indent="-171450">
              <a:buFontTx/>
              <a:buChar char="-"/>
            </a:pPr>
            <a:r>
              <a:rPr lang="en-GB" baseline="0" dirty="0" smtClean="0">
                <a:latin typeface="+mn-lt"/>
              </a:rPr>
              <a:t>Land ownership is diverse, </a:t>
            </a:r>
            <a:r>
              <a:rPr lang="en-GB" baseline="0" dirty="0" err="1" smtClean="0">
                <a:latin typeface="+mn-lt"/>
              </a:rPr>
              <a:t>Kuti</a:t>
            </a:r>
            <a:r>
              <a:rPr lang="en-GB" baseline="0" dirty="0" smtClean="0">
                <a:latin typeface="+mn-lt"/>
              </a:rPr>
              <a:t> has the highest number of households renting land. </a:t>
            </a:r>
            <a:r>
              <a:rPr lang="en-GB" b="1" baseline="0" dirty="0" smtClean="0">
                <a:latin typeface="+mn-lt"/>
              </a:rPr>
              <a:t>Farmers also have to rent equipment</a:t>
            </a:r>
            <a:r>
              <a:rPr lang="en-GB" baseline="0" dirty="0" smtClean="0">
                <a:latin typeface="+mn-lt"/>
              </a:rPr>
              <a:t>, pump sets, fuel etc.</a:t>
            </a:r>
          </a:p>
          <a:p>
            <a:pPr marL="171450" indent="-171450">
              <a:buFontTx/>
              <a:buChar char="-"/>
            </a:pPr>
            <a:r>
              <a:rPr lang="en-GB" sz="1200" kern="1200" dirty="0" smtClean="0">
                <a:solidFill>
                  <a:schemeClr val="tx1"/>
                </a:solidFill>
                <a:effectLst/>
                <a:latin typeface="+mn-lt"/>
                <a:ea typeface="MS PGothic" panose="020B0600070205080204" pitchFamily="34" charset="-128"/>
                <a:cs typeface="ＭＳ Ｐゴシック" charset="0"/>
              </a:rPr>
              <a:t>with the intention of helping farmers come together to pool and share resources for better livelihood outcomes, especially through enhanced water use productivity</a:t>
            </a:r>
            <a:r>
              <a:rPr lang="x-none" dirty="0" smtClean="0">
                <a:effectLst/>
              </a:rPr>
              <a:t> </a:t>
            </a:r>
            <a:endParaRPr lang="en-GB" baseline="0" dirty="0" smtClean="0">
              <a:latin typeface="+mn-lt"/>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8A26AD94-49A2-45BE-9871-E83D33C007FB}" type="slidenum">
              <a:rPr lang="en-US" altLang="en-US" smtClean="0"/>
              <a:pPr>
                <a:defRPr/>
              </a:pPr>
              <a:t>2</a:t>
            </a:fld>
            <a:endParaRPr lang="en-US" altLang="en-US"/>
          </a:p>
        </p:txBody>
      </p:sp>
    </p:spTree>
    <p:extLst>
      <p:ext uri="{BB962C8B-B14F-4D97-AF65-F5344CB8AC3E}">
        <p14:creationId xmlns:p14="http://schemas.microsoft.com/office/powerpoint/2010/main" val="19711171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200" kern="1200" dirty="0" err="1" smtClean="0">
                <a:solidFill>
                  <a:schemeClr val="tx1"/>
                </a:solidFill>
                <a:effectLst/>
                <a:latin typeface="+mn-lt"/>
                <a:ea typeface="MS PGothic" panose="020B0600070205080204" pitchFamily="34" charset="-128"/>
                <a:cs typeface="ＭＳ Ｐゴシック" charset="0"/>
              </a:rPr>
              <a:t>Chuliya</a:t>
            </a:r>
            <a:r>
              <a:rPr lang="en-GB" sz="1200" kern="1200" dirty="0" smtClean="0">
                <a:solidFill>
                  <a:schemeClr val="tx1"/>
                </a:solidFill>
                <a:effectLst/>
                <a:latin typeface="+mn-lt"/>
                <a:ea typeface="MS PGothic" panose="020B0600070205080204" pitchFamily="34" charset="-128"/>
                <a:cs typeface="ＭＳ Ｐゴシック" charset="0"/>
              </a:rPr>
              <a:t> is just</a:t>
            </a:r>
            <a:r>
              <a:rPr lang="en-GB" sz="1200" kern="1200" baseline="0" dirty="0" smtClean="0">
                <a:solidFill>
                  <a:schemeClr val="tx1"/>
                </a:solidFill>
                <a:effectLst/>
                <a:latin typeface="+mn-lt"/>
                <a:ea typeface="MS PGothic" panose="020B0600070205080204" pitchFamily="34" charset="-128"/>
                <a:cs typeface="ＭＳ Ｐゴシック" charset="0"/>
              </a:rPr>
              <a:t> an example of farmers caught in the vicious cycle of multiple marginalization</a:t>
            </a:r>
          </a:p>
          <a:p>
            <a:pPr marL="171450" indent="-171450">
              <a:buFont typeface="Arial" panose="020B0604020202020204" pitchFamily="34" charset="0"/>
              <a:buChar char="•"/>
            </a:pPr>
            <a:r>
              <a:rPr lang="en-GB" sz="1200" kern="1200" baseline="0" dirty="0" smtClean="0">
                <a:solidFill>
                  <a:schemeClr val="tx1"/>
                </a:solidFill>
                <a:effectLst/>
                <a:latin typeface="+mn-lt"/>
                <a:ea typeface="MS PGothic" panose="020B0600070205080204" pitchFamily="34" charset="-128"/>
                <a:cs typeface="ＭＳ Ｐゴシック" charset="0"/>
              </a:rPr>
              <a:t>Member of </a:t>
            </a:r>
            <a:r>
              <a:rPr lang="en-GB" sz="1200" kern="1200" dirty="0" smtClean="0">
                <a:solidFill>
                  <a:schemeClr val="tx1"/>
                </a:solidFill>
                <a:effectLst/>
                <a:latin typeface="+mn-lt"/>
                <a:ea typeface="MS PGothic" panose="020B0600070205080204" pitchFamily="34" charset="-128"/>
                <a:cs typeface="ＭＳ Ｐゴシック" charset="0"/>
              </a:rPr>
              <a:t>the </a:t>
            </a:r>
            <a:r>
              <a:rPr lang="en-GB" sz="1200" kern="1200" dirty="0" err="1" smtClean="0">
                <a:solidFill>
                  <a:schemeClr val="tx1"/>
                </a:solidFill>
                <a:effectLst/>
                <a:latin typeface="+mn-lt"/>
                <a:ea typeface="MS PGothic" panose="020B0600070205080204" pitchFamily="34" charset="-128"/>
                <a:cs typeface="ＭＳ Ｐゴシック" charset="0"/>
              </a:rPr>
              <a:t>Lakhrai</a:t>
            </a:r>
            <a:r>
              <a:rPr lang="en-GB" sz="1200" kern="1200" dirty="0" smtClean="0">
                <a:solidFill>
                  <a:schemeClr val="tx1"/>
                </a:solidFill>
                <a:effectLst/>
                <a:latin typeface="+mn-lt"/>
                <a:ea typeface="MS PGothic" panose="020B0600070205080204" pitchFamily="34" charset="-128"/>
                <a:cs typeface="ＭＳ Ｐゴシック" charset="0"/>
              </a:rPr>
              <a:t> Vegetable Farming Group in </a:t>
            </a:r>
            <a:r>
              <a:rPr lang="en-GB" sz="1200" kern="1200" dirty="0" err="1" smtClean="0">
                <a:solidFill>
                  <a:schemeClr val="tx1"/>
                </a:solidFill>
                <a:effectLst/>
                <a:latin typeface="+mn-lt"/>
                <a:ea typeface="MS PGothic" panose="020B0600070205080204" pitchFamily="34" charset="-128"/>
                <a:cs typeface="ＭＳ Ｐゴシック" charset="0"/>
              </a:rPr>
              <a:t>Kuti</a:t>
            </a:r>
            <a:r>
              <a:rPr lang="en-GB" sz="1200" kern="1200" dirty="0" smtClean="0">
                <a:solidFill>
                  <a:schemeClr val="tx1"/>
                </a:solidFill>
                <a:effectLst/>
                <a:latin typeface="+mn-lt"/>
                <a:ea typeface="MS PGothic" panose="020B0600070205080204" pitchFamily="34" charset="-128"/>
                <a:cs typeface="ＭＳ Ｐゴシック" charset="0"/>
              </a:rPr>
              <a:t> village, comprising 16 women and men. Her group is one of 5 farmer groups established across 3 villages as part of the project</a:t>
            </a:r>
            <a:endParaRPr lang="en-US" dirty="0"/>
          </a:p>
        </p:txBody>
      </p:sp>
      <p:sp>
        <p:nvSpPr>
          <p:cNvPr id="4" name="Slide Number Placeholder 3"/>
          <p:cNvSpPr>
            <a:spLocks noGrp="1"/>
          </p:cNvSpPr>
          <p:nvPr>
            <p:ph type="sldNum" sz="quarter" idx="10"/>
          </p:nvPr>
        </p:nvSpPr>
        <p:spPr/>
        <p:txBody>
          <a:bodyPr/>
          <a:lstStyle/>
          <a:p>
            <a:pPr>
              <a:defRPr/>
            </a:pPr>
            <a:fld id="{8A26AD94-49A2-45BE-9871-E83D33C007FB}" type="slidenum">
              <a:rPr lang="en-US" altLang="en-US" smtClean="0"/>
              <a:pPr>
                <a:defRPr/>
              </a:pPr>
              <a:t>3</a:t>
            </a:fld>
            <a:endParaRPr lang="en-US" altLang="en-US"/>
          </a:p>
        </p:txBody>
      </p:sp>
    </p:spTree>
    <p:extLst>
      <p:ext uri="{BB962C8B-B14F-4D97-AF65-F5344CB8AC3E}">
        <p14:creationId xmlns:p14="http://schemas.microsoft.com/office/powerpoint/2010/main" val="12634265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We realized that GESI integration is key to the success of our interventions</a:t>
            </a:r>
          </a:p>
          <a:p>
            <a:pPr marL="171450" indent="-171450">
              <a:buFont typeface="Arial" panose="020B0604020202020204" pitchFamily="34" charset="0"/>
              <a:buChar char="•"/>
            </a:pPr>
            <a:r>
              <a:rPr lang="en-US" dirty="0" smtClean="0"/>
              <a:t>Water access and use if affected by existing gender and power dynamics</a:t>
            </a:r>
          </a:p>
          <a:p>
            <a:pPr marL="171450" indent="-171450">
              <a:buFont typeface="Arial" panose="020B0604020202020204" pitchFamily="34" charset="0"/>
              <a:buChar char="•"/>
            </a:pPr>
            <a:r>
              <a:rPr lang="en-US" baseline="0" dirty="0" smtClean="0"/>
              <a:t>The focus is on women but also marginalized communities. Groups include men and women. </a:t>
            </a:r>
          </a:p>
          <a:p>
            <a:pPr marL="171450" indent="-171450">
              <a:buFont typeface="Arial" panose="020B0604020202020204" pitchFamily="34" charset="0"/>
              <a:buChar char="•"/>
            </a:pPr>
            <a:r>
              <a:rPr lang="en-US" baseline="0" dirty="0" smtClean="0"/>
              <a:t>There is multiple marginalization</a:t>
            </a:r>
          </a:p>
          <a:p>
            <a:pPr marL="171450" indent="-171450">
              <a:buFont typeface="Arial" panose="020B0604020202020204" pitchFamily="34" charset="0"/>
              <a:buChar char="•"/>
            </a:pPr>
            <a:r>
              <a:rPr lang="en-US" baseline="0" dirty="0" smtClean="0"/>
              <a:t>We recognize that women face additional burden and our interventions shouldn’t add to that burden</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aseline="0" dirty="0" smtClean="0"/>
              <a:t>We need male farmers to participate and know about the work being done in their village.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aseline="0" dirty="0" smtClean="0"/>
              <a:t>Allows for women and men to come together to discuss issues faced as farmers identify issues that women face that men way be unaware completely. </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8A26AD94-49A2-45BE-9871-E83D33C007FB}" type="slidenum">
              <a:rPr lang="en-US" altLang="en-US" smtClean="0"/>
              <a:pPr>
                <a:defRPr/>
              </a:pPr>
              <a:t>4</a:t>
            </a:fld>
            <a:endParaRPr lang="en-US" altLang="en-US"/>
          </a:p>
        </p:txBody>
      </p:sp>
    </p:spTree>
    <p:extLst>
      <p:ext uri="{BB962C8B-B14F-4D97-AF65-F5344CB8AC3E}">
        <p14:creationId xmlns:p14="http://schemas.microsoft.com/office/powerpoint/2010/main" val="32572752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S PGothic" panose="020B0600070205080204" pitchFamily="34" charset="-128"/>
                <a:cs typeface="ＭＳ Ｐゴシック" charset="0"/>
              </a:rPr>
              <a:t>Collective farming approach for GESI integration from planning to implementation</a:t>
            </a:r>
            <a:r>
              <a:rPr lang="x-none" dirty="0" smtClean="0">
                <a:effectLst/>
              </a:rPr>
              <a:t> </a:t>
            </a:r>
            <a:endParaRPr lang="en-US" dirty="0" smtClean="0">
              <a:effectLst/>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smtClean="0">
                <a:solidFill>
                  <a:schemeClr val="tx1"/>
                </a:solidFill>
                <a:latin typeface="+mn-lt"/>
                <a:ea typeface="MS PGothic" panose="020B0600070205080204" pitchFamily="34" charset="-128"/>
                <a:cs typeface="ＭＳ Ｐゴシック" charset="0"/>
              </a:rPr>
              <a:t>Successful integration </a:t>
            </a:r>
            <a:r>
              <a:rPr lang="en-US" sz="1200" kern="1200" dirty="0" smtClean="0">
                <a:solidFill>
                  <a:schemeClr val="tx1"/>
                </a:solidFill>
                <a:effectLst/>
                <a:latin typeface="+mn-lt"/>
                <a:ea typeface="MS PGothic" panose="020B0600070205080204" pitchFamily="34" charset="-128"/>
                <a:cs typeface="ＭＳ Ｐゴシック" charset="0"/>
              </a:rPr>
              <a:t>of gender in ACIAR project in </a:t>
            </a:r>
            <a:r>
              <a:rPr lang="en-US" sz="1200" kern="1200" dirty="0" err="1" smtClean="0">
                <a:solidFill>
                  <a:schemeClr val="tx1"/>
                </a:solidFill>
                <a:effectLst/>
                <a:latin typeface="+mn-lt"/>
                <a:ea typeface="MS PGothic" panose="020B0600070205080204" pitchFamily="34" charset="-128"/>
                <a:cs typeface="ＭＳ Ｐゴシック" charset="0"/>
              </a:rPr>
              <a:t>Saptari</a:t>
            </a:r>
            <a:endParaRPr lang="en-US" sz="1200" kern="1200" dirty="0" smtClean="0">
              <a:solidFill>
                <a:schemeClr val="tx1"/>
              </a:solidFill>
              <a:effectLst/>
              <a:latin typeface="+mn-lt"/>
              <a:ea typeface="MS PGothic" panose="020B0600070205080204" pitchFamily="34" charset="-128"/>
              <a:cs typeface="ＭＳ Ｐゴシック"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our interventions shouldn’t add to </a:t>
            </a:r>
            <a:r>
              <a:rPr lang="en-US" baseline="0" dirty="0" err="1" smtClean="0"/>
              <a:t>womens</a:t>
            </a:r>
            <a:r>
              <a:rPr lang="en-US" baseline="0" dirty="0" smtClean="0"/>
              <a:t> burden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solidFill>
                <a:schemeClr val="tx1"/>
              </a:solidFill>
              <a:effectLst/>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dirty="0" smtClean="0">
                <a:solidFill>
                  <a:schemeClr val="tx1"/>
                </a:solidFill>
                <a:effectLst/>
              </a:rPr>
              <a:t>Establish</a:t>
            </a:r>
            <a:r>
              <a:rPr lang="en-US" sz="1200" b="1" baseline="0" dirty="0" smtClean="0">
                <a:solidFill>
                  <a:schemeClr val="tx1"/>
                </a:solidFill>
                <a:effectLst/>
              </a:rPr>
              <a:t> collectives and land pools:</a:t>
            </a:r>
            <a:endParaRPr lang="en-US" sz="1200" b="1" dirty="0" smtClean="0">
              <a:solidFill>
                <a:schemeClr val="tx1"/>
              </a:solidFill>
              <a:effectLst/>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aseline="0" dirty="0" smtClean="0"/>
              <a:t>Interest to join the groups from the communities was key. All hamlets are consulted via a problem tree analysis.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dirty="0" smtClean="0">
                <a:latin typeface="+mn-lt"/>
              </a:rPr>
              <a:t>Farmers group selected</a:t>
            </a:r>
            <a:r>
              <a:rPr lang="en-GB" baseline="0" dirty="0" smtClean="0">
                <a:latin typeface="+mn-lt"/>
              </a:rPr>
              <a:t> based on interest and the physical feasibility of the community. </a:t>
            </a:r>
            <a:r>
              <a:rPr lang="en-GB" baseline="0" dirty="0" err="1" smtClean="0">
                <a:latin typeface="+mn-lt"/>
              </a:rPr>
              <a:t>Eg</a:t>
            </a:r>
            <a:r>
              <a:rPr lang="en-GB" baseline="0" dirty="0" smtClean="0">
                <a:latin typeface="+mn-lt"/>
              </a:rPr>
              <a:t>: water source, ability and desire to lease land (important component of collective farming approach)</a:t>
            </a:r>
          </a:p>
          <a:p>
            <a:pPr marL="171450" indent="-171450">
              <a:buFont typeface="Arial" panose="020B0604020202020204" pitchFamily="34" charset="0"/>
              <a:buChar char="•"/>
            </a:pPr>
            <a:r>
              <a:rPr lang="en-GB" dirty="0" smtClean="0">
                <a:latin typeface="+mn-lt"/>
              </a:rPr>
              <a:t>5 farmer groups established: 63 farmers, 34 women (35% women)</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GB" baseline="0" dirty="0" smtClean="0">
              <a:latin typeface="+mn-lt"/>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baseline="0" dirty="0" smtClean="0"/>
              <a:t>Female farmer friendly technology:</a:t>
            </a:r>
            <a:endParaRPr lang="en-GB" b="1" dirty="0" smtClean="0">
              <a:latin typeface="+mn-lt"/>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200" kern="1200" baseline="0" dirty="0" smtClean="0">
                <a:solidFill>
                  <a:schemeClr val="tx1"/>
                </a:solidFill>
                <a:latin typeface="+mn-lt"/>
                <a:ea typeface="MS PGothic" panose="020B0600070205080204" pitchFamily="34" charset="-128"/>
                <a:cs typeface="ＭＳ Ｐゴシック" charset="0"/>
              </a:rPr>
              <a:t>Technologies</a:t>
            </a: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200" b="1" kern="1200" dirty="0" smtClean="0">
                <a:solidFill>
                  <a:schemeClr val="tx1"/>
                </a:solidFill>
                <a:effectLst/>
                <a:latin typeface="+mn-lt"/>
                <a:ea typeface="MS PGothic" panose="020B0600070205080204" pitchFamily="34" charset="-128"/>
                <a:cs typeface="+mn-cs"/>
              </a:rPr>
              <a:t>Micro-irrigation</a:t>
            </a:r>
            <a:r>
              <a:rPr lang="en-GB" sz="1200" kern="1200" dirty="0" smtClean="0">
                <a:solidFill>
                  <a:schemeClr val="tx1"/>
                </a:solidFill>
                <a:effectLst/>
                <a:latin typeface="+mn-lt"/>
                <a:ea typeface="MS PGothic" panose="020B0600070205080204" pitchFamily="34" charset="-128"/>
                <a:cs typeface="+mn-cs"/>
              </a:rPr>
              <a:t> (drip and sprinkler): </a:t>
            </a:r>
            <a:r>
              <a:rPr lang="en-GB" baseline="0" dirty="0" smtClean="0">
                <a:effectLst/>
              </a:rPr>
              <a:t>climate smart technology. Move away from the notion that fields need to be flooded to increase productivity. </a:t>
            </a:r>
          </a:p>
          <a:p>
            <a:pPr marL="628650" lvl="1" indent="-171450">
              <a:buFont typeface="Arial" panose="020B0604020202020204" pitchFamily="34" charset="0"/>
              <a:buChar char="•"/>
            </a:pPr>
            <a:r>
              <a:rPr lang="en-GB" sz="1200" b="1" kern="1200" dirty="0" smtClean="0">
                <a:solidFill>
                  <a:schemeClr val="tx1"/>
                </a:solidFill>
                <a:effectLst/>
                <a:latin typeface="+mn-lt"/>
                <a:ea typeface="MS PGothic" panose="020B0600070205080204" pitchFamily="34" charset="-128"/>
                <a:cs typeface="+mn-cs"/>
              </a:rPr>
              <a:t>Solar pumps </a:t>
            </a:r>
            <a:r>
              <a:rPr lang="en-GB" sz="1200" kern="1200" dirty="0" smtClean="0">
                <a:solidFill>
                  <a:schemeClr val="tx1"/>
                </a:solidFill>
                <a:effectLst/>
                <a:latin typeface="+mn-lt"/>
                <a:ea typeface="MS PGothic" panose="020B0600070205080204" pitchFamily="34" charset="-128"/>
                <a:cs typeface="+mn-cs"/>
              </a:rPr>
              <a:t>for groundwater pumping – gender friendly</a:t>
            </a:r>
            <a:r>
              <a:rPr lang="en-GB" sz="1200" kern="1200" baseline="0" dirty="0" smtClean="0">
                <a:solidFill>
                  <a:schemeClr val="tx1"/>
                </a:solidFill>
                <a:effectLst/>
                <a:latin typeface="+mn-lt"/>
                <a:ea typeface="MS PGothic" panose="020B0600070205080204" pitchFamily="34" charset="-128"/>
                <a:cs typeface="+mn-cs"/>
              </a:rPr>
              <a:t> technology</a:t>
            </a:r>
          </a:p>
          <a:p>
            <a:pPr lvl="1"/>
            <a:r>
              <a:rPr lang="en-GB" sz="1200" kern="1200" baseline="0" dirty="0" smtClean="0">
                <a:solidFill>
                  <a:schemeClr val="tx1"/>
                </a:solidFill>
                <a:effectLst/>
                <a:latin typeface="+mn-lt"/>
                <a:ea typeface="MS PGothic" panose="020B0600070205080204" pitchFamily="34" charset="-128"/>
                <a:cs typeface="+mn-cs"/>
              </a:rPr>
              <a:t>	</a:t>
            </a:r>
            <a:r>
              <a:rPr lang="en-US" sz="1100" baseline="0" dirty="0" smtClean="0"/>
              <a:t>can be moved around and is viewed as a less male dominated technology by the farmers (reflections from ACIAR project). </a:t>
            </a:r>
            <a:endParaRPr lang="x-none" sz="1100" kern="1200" dirty="0" smtClean="0">
              <a:solidFill>
                <a:schemeClr val="tx1"/>
              </a:solidFill>
              <a:effectLst/>
              <a:latin typeface="+mn-lt"/>
              <a:ea typeface="MS PGothic" panose="020B0600070205080204" pitchFamily="34" charset="-128"/>
              <a:cs typeface="+mn-cs"/>
            </a:endParaRPr>
          </a:p>
          <a:p>
            <a:pPr marL="628650" lvl="1" indent="-171450">
              <a:buFont typeface="Arial" panose="020B0604020202020204" pitchFamily="34" charset="0"/>
              <a:buChar char="•"/>
            </a:pPr>
            <a:r>
              <a:rPr lang="en-GB" sz="1200" b="1" kern="1200" dirty="0" smtClean="0">
                <a:solidFill>
                  <a:schemeClr val="tx1"/>
                </a:solidFill>
                <a:effectLst/>
                <a:latin typeface="+mn-lt"/>
                <a:ea typeface="MS PGothic" panose="020B0600070205080204" pitchFamily="34" charset="-128"/>
                <a:cs typeface="+mn-cs"/>
              </a:rPr>
              <a:t>Rehabilitation</a:t>
            </a:r>
            <a:r>
              <a:rPr lang="en-GB" sz="1200" kern="1200" dirty="0" smtClean="0">
                <a:solidFill>
                  <a:schemeClr val="tx1"/>
                </a:solidFill>
                <a:effectLst/>
                <a:latin typeface="+mn-lt"/>
                <a:ea typeface="MS PGothic" panose="020B0600070205080204" pitchFamily="34" charset="-128"/>
                <a:cs typeface="+mn-cs"/>
              </a:rPr>
              <a:t> of ponds for irrigation</a:t>
            </a:r>
            <a:endParaRPr lang="en-GB" sz="1100" kern="1200" dirty="0" smtClean="0">
              <a:solidFill>
                <a:schemeClr val="tx1"/>
              </a:solidFill>
              <a:effectLst/>
              <a:latin typeface="+mn-lt"/>
              <a:ea typeface="MS PGothic" panose="020B0600070205080204" pitchFamily="34" charset="-128"/>
              <a:cs typeface="+mn-cs"/>
            </a:endParaRPr>
          </a:p>
          <a:p>
            <a:pPr marL="628650" lvl="1" indent="-171450">
              <a:buFont typeface="Arial" panose="020B0604020202020204" pitchFamily="34" charset="0"/>
              <a:buChar char="•"/>
            </a:pPr>
            <a:r>
              <a:rPr lang="en-IN" sz="1200" kern="1200" dirty="0" smtClean="0">
                <a:solidFill>
                  <a:schemeClr val="tx1"/>
                </a:solidFill>
                <a:effectLst/>
                <a:latin typeface="+mn-lt"/>
                <a:ea typeface="MS PGothic" panose="020B0600070205080204" pitchFamily="34" charset="-128"/>
                <a:cs typeface="ＭＳ Ｐゴシック" charset="0"/>
              </a:rPr>
              <a:t>Ridge and furrow irrigation</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kern="1200" baseline="0" dirty="0" smtClean="0">
                <a:solidFill>
                  <a:schemeClr val="tx1"/>
                </a:solidFill>
                <a:latin typeface="+mn-lt"/>
                <a:ea typeface="MS PGothic" panose="020B0600070205080204" pitchFamily="34" charset="-128"/>
                <a:cs typeface="ＭＳ Ｐゴシック" charset="0"/>
              </a:rPr>
              <a:t>Resource sharing: (Irrigation infrastructure, input, </a:t>
            </a:r>
            <a:r>
              <a:rPr lang="en-US" sz="1200" kern="1200" baseline="0" dirty="0" err="1" smtClean="0">
                <a:solidFill>
                  <a:schemeClr val="tx1"/>
                </a:solidFill>
                <a:latin typeface="+mn-lt"/>
                <a:ea typeface="MS PGothic" panose="020B0600070205080204" pitchFamily="34" charset="-128"/>
                <a:cs typeface="ＭＳ Ｐゴシック" charset="0"/>
              </a:rPr>
              <a:t>labour</a:t>
            </a:r>
            <a:r>
              <a:rPr lang="en-US" sz="1200" kern="1200" baseline="0" dirty="0" smtClean="0">
                <a:solidFill>
                  <a:schemeClr val="tx1"/>
                </a:solidFill>
                <a:latin typeface="+mn-lt"/>
                <a:ea typeface="MS PGothic" panose="020B0600070205080204" pitchFamily="34" charset="-128"/>
                <a:cs typeface="ＭＳ Ｐゴシック" charset="0"/>
              </a:rPr>
              <a:t>)</a:t>
            </a:r>
          </a:p>
          <a:p>
            <a:endParaRPr lang="en-US" baseline="0" dirty="0" smtClean="0">
              <a:effectLst/>
            </a:endParaRPr>
          </a:p>
          <a:p>
            <a:r>
              <a:rPr lang="en-GB" b="1" baseline="0" dirty="0" smtClean="0">
                <a:effectLst/>
              </a:rPr>
              <a:t>Capacity building:</a:t>
            </a:r>
          </a:p>
          <a:p>
            <a:pPr marL="171450" indent="-171450">
              <a:buFont typeface="Arial" panose="020B0604020202020204" pitchFamily="34" charset="0"/>
              <a:buChar char="•"/>
            </a:pPr>
            <a:r>
              <a:rPr lang="en-US" baseline="0" dirty="0" smtClean="0"/>
              <a:t>Allow men and women to learn new technology together and help each other as a collective</a:t>
            </a:r>
            <a:endParaRPr lang="en-GB" baseline="0" dirty="0" smtClean="0">
              <a:effectLst/>
            </a:endParaRPr>
          </a:p>
          <a:p>
            <a:pPr marL="171450" indent="-171450">
              <a:buFont typeface="Arial" panose="020B0604020202020204" pitchFamily="34" charset="0"/>
              <a:buChar char="•"/>
            </a:pPr>
            <a:r>
              <a:rPr lang="en-GB" baseline="0" dirty="0" smtClean="0">
                <a:effectLst/>
              </a:rPr>
              <a:t>Farmers have different knowledge and capacities so try to bring them on the same level of understanding</a:t>
            </a:r>
          </a:p>
          <a:p>
            <a:pPr marL="171450" indent="-171450">
              <a:buFont typeface="Arial" panose="020B0604020202020204" pitchFamily="34" charset="0"/>
              <a:buChar char="•"/>
            </a:pPr>
            <a:r>
              <a:rPr lang="en-GB" baseline="0" dirty="0" smtClean="0">
                <a:effectLst/>
              </a:rPr>
              <a:t>Local field assistant is available for more information since one time training is not enough</a:t>
            </a:r>
          </a:p>
          <a:p>
            <a:pPr marL="171450" indent="-171450">
              <a:buFont typeface="Arial" panose="020B0604020202020204" pitchFamily="34" charset="0"/>
              <a:buChar char="•"/>
            </a:pPr>
            <a:r>
              <a:rPr lang="en-GB" baseline="0" dirty="0" smtClean="0">
                <a:effectLst/>
              </a:rPr>
              <a:t>Provide seeds to apply the knowledge and use the water technology provided. </a:t>
            </a:r>
          </a:p>
          <a:p>
            <a:endParaRPr lang="en-GB" baseline="0" dirty="0" smtClean="0">
              <a:effectLst/>
            </a:endParaRPr>
          </a:p>
          <a:p>
            <a:r>
              <a:rPr lang="en-GB" b="1" baseline="0" dirty="0" smtClean="0">
                <a:effectLst/>
              </a:rPr>
              <a:t>Enhance linkage to the market</a:t>
            </a:r>
          </a:p>
          <a:p>
            <a:pPr marL="171450" indent="-171450">
              <a:buFont typeface="Arial" panose="020B0604020202020204" pitchFamily="34" charset="0"/>
              <a:buChar char="•"/>
            </a:pPr>
            <a:r>
              <a:rPr lang="en-GB" baseline="0" dirty="0" smtClean="0">
                <a:effectLst/>
              </a:rPr>
              <a:t>Long </a:t>
            </a:r>
            <a:r>
              <a:rPr lang="en-GB" sz="1200" kern="1200" baseline="0" dirty="0" smtClean="0">
                <a:solidFill>
                  <a:schemeClr val="tx1"/>
                </a:solidFill>
                <a:effectLst/>
                <a:latin typeface="+mn-lt"/>
                <a:ea typeface="MS PGothic" panose="020B0600070205080204" pitchFamily="34" charset="-128"/>
                <a:cs typeface="ＭＳ Ｐゴシック" charset="0"/>
              </a:rPr>
              <a:t>term</a:t>
            </a:r>
            <a:r>
              <a:rPr lang="en-GB" baseline="0" dirty="0" smtClean="0">
                <a:effectLst/>
              </a:rPr>
              <a:t> goal but our initial impact is the inclusion of vegetables in their diet and money saved by such practices </a:t>
            </a:r>
          </a:p>
          <a:p>
            <a:endParaRPr lang="en-GB" baseline="0" dirty="0" smtClean="0">
              <a:effectLst/>
            </a:endParaRPr>
          </a:p>
          <a:p>
            <a:endParaRPr lang="en-US" dirty="0"/>
          </a:p>
        </p:txBody>
      </p:sp>
      <p:sp>
        <p:nvSpPr>
          <p:cNvPr id="4" name="Slide Number Placeholder 3"/>
          <p:cNvSpPr>
            <a:spLocks noGrp="1"/>
          </p:cNvSpPr>
          <p:nvPr>
            <p:ph type="sldNum" sz="quarter" idx="10"/>
          </p:nvPr>
        </p:nvSpPr>
        <p:spPr/>
        <p:txBody>
          <a:bodyPr/>
          <a:lstStyle/>
          <a:p>
            <a:pPr>
              <a:defRPr/>
            </a:pPr>
            <a:fld id="{8A26AD94-49A2-45BE-9871-E83D33C007FB}" type="slidenum">
              <a:rPr lang="en-US" altLang="en-US" smtClean="0"/>
              <a:pPr>
                <a:defRPr/>
              </a:pPr>
              <a:t>5</a:t>
            </a:fld>
            <a:endParaRPr lang="en-US" altLang="en-US"/>
          </a:p>
        </p:txBody>
      </p:sp>
    </p:spTree>
    <p:extLst>
      <p:ext uri="{BB962C8B-B14F-4D97-AF65-F5344CB8AC3E}">
        <p14:creationId xmlns:p14="http://schemas.microsoft.com/office/powerpoint/2010/main" val="11663783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171450" indent="-171450">
              <a:buFont typeface="Arial" panose="020B0604020202020204" pitchFamily="34" charset="0"/>
              <a:buChar char="•"/>
            </a:pPr>
            <a:r>
              <a:rPr lang="en-GB" dirty="0" smtClean="0"/>
              <a:t>Learnings from</a:t>
            </a:r>
            <a:r>
              <a:rPr lang="en-GB" baseline="0" dirty="0" smtClean="0"/>
              <a:t> ACIAR in Nepal, India and Bangladesh to apply similar approach to the Western region and also in hilly regions.</a:t>
            </a:r>
          </a:p>
          <a:p>
            <a:endParaRPr lang="en-GB" baseline="0" dirty="0" smtClean="0"/>
          </a:p>
          <a:p>
            <a:r>
              <a:rPr lang="en-GB" sz="1200" b="1" dirty="0" smtClean="0">
                <a:latin typeface="+mn-lt"/>
              </a:rPr>
              <a:t>Qualitative evidence:</a:t>
            </a:r>
          </a:p>
          <a:p>
            <a:pPr marL="171450" indent="-171450">
              <a:buFont typeface="Arial" panose="020B0604020202020204" pitchFamily="34" charset="0"/>
              <a:buChar char="•"/>
            </a:pPr>
            <a:r>
              <a:rPr lang="en-GB" baseline="0" dirty="0" smtClean="0"/>
              <a:t>Initial conversations with farmers have been positive</a:t>
            </a:r>
          </a:p>
          <a:p>
            <a:pPr marL="171450" indent="-171450">
              <a:buFont typeface="Arial" panose="020B0604020202020204" pitchFamily="34" charset="0"/>
              <a:buChar char="•"/>
            </a:pPr>
            <a:r>
              <a:rPr lang="en-GB" baseline="0" dirty="0" smtClean="0"/>
              <a:t>Many have adopted drip and sprinklers and we hope to influence other farmers save time and resources</a:t>
            </a:r>
          </a:p>
          <a:p>
            <a:pPr marL="628650" lvl="1" indent="-171450">
              <a:buFont typeface="Arial" panose="020B0604020202020204" pitchFamily="34" charset="0"/>
              <a:buChar char="•"/>
            </a:pPr>
            <a:r>
              <a:rPr lang="en-GB" baseline="0" dirty="0" smtClean="0"/>
              <a:t>This will require more time since it requires a change in behaviour, moving away from traditional practices. </a:t>
            </a:r>
          </a:p>
          <a:p>
            <a:pPr marL="628650" lvl="1" indent="-171450">
              <a:buFont typeface="Arial" panose="020B0604020202020204" pitchFamily="34" charset="0"/>
              <a:buChar char="•"/>
            </a:pPr>
            <a:r>
              <a:rPr lang="en-GB" baseline="0" dirty="0" smtClean="0"/>
              <a:t>Farmers are including vegetables in their diets which is also an impact to their overall household food security.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1" dirty="0" smtClean="0">
                <a:latin typeface="+mn-lt"/>
              </a:rPr>
              <a:t>Quantitative evidence:</a:t>
            </a:r>
          </a:p>
          <a:p>
            <a:pPr marL="171450" indent="-171450">
              <a:buFont typeface="Arial" panose="020B0604020202020204" pitchFamily="34" charset="0"/>
              <a:buChar char="•"/>
            </a:pPr>
            <a:r>
              <a:rPr lang="en-GB" baseline="0" dirty="0" smtClean="0"/>
              <a:t>We are collecting plot level data on farmer inputs (time, inputs, labour), seed for each </a:t>
            </a:r>
            <a:r>
              <a:rPr lang="en-GB" baseline="0" dirty="0" smtClean="0"/>
              <a:t>plot.</a:t>
            </a: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baseline="0" dirty="0" smtClean="0"/>
              <a:t>The forms are filled out by farmers with the help of the LFA to give ownership of that information and discuss amongst the collectives. </a:t>
            </a:r>
          </a:p>
          <a:p>
            <a:pPr marL="171450" indent="-171450">
              <a:buFont typeface="Arial" panose="020B0604020202020204" pitchFamily="34" charset="0"/>
              <a:buChar char="•"/>
            </a:pPr>
            <a:r>
              <a:rPr lang="en-GB" baseline="0" dirty="0" smtClean="0"/>
              <a:t>We want to inform </a:t>
            </a:r>
            <a:r>
              <a:rPr lang="en-GB" baseline="0" dirty="0" smtClean="0"/>
              <a:t>farmers to make them aware of the resources they are spending and trying to quantify that to inform them of their investment to each </a:t>
            </a:r>
            <a:r>
              <a:rPr lang="en-GB" baseline="0" dirty="0" smtClean="0"/>
              <a:t>plot</a:t>
            </a:r>
          </a:p>
          <a:p>
            <a:pPr marL="171450" indent="-171450">
              <a:buFont typeface="Arial" panose="020B0604020202020204" pitchFamily="34" charset="0"/>
              <a:buChar char="•"/>
            </a:pPr>
            <a:r>
              <a:rPr lang="en-GB" baseline="0" dirty="0" smtClean="0"/>
              <a:t>We will </a:t>
            </a:r>
            <a:r>
              <a:rPr lang="en-GB" baseline="0" dirty="0" smtClean="0"/>
              <a:t>also </a:t>
            </a:r>
            <a:r>
              <a:rPr lang="en-GB" baseline="0" dirty="0" smtClean="0"/>
              <a:t>calculate </a:t>
            </a:r>
            <a:r>
              <a:rPr lang="en-GB" baseline="0" dirty="0" smtClean="0"/>
              <a:t>money earned/saved by selling vegetables to look at profit/savings made through this </a:t>
            </a:r>
            <a:r>
              <a:rPr lang="en-GB" baseline="0" dirty="0" smtClean="0"/>
              <a:t>process</a:t>
            </a:r>
          </a:p>
          <a:p>
            <a:pPr marL="171450" indent="-171450">
              <a:buFont typeface="Arial" panose="020B0604020202020204" pitchFamily="34" charset="0"/>
              <a:buChar char="•"/>
            </a:pPr>
            <a:r>
              <a:rPr lang="en-GB" baseline="0" dirty="0" smtClean="0"/>
              <a:t>Important </a:t>
            </a:r>
            <a:r>
              <a:rPr lang="en-GB" baseline="0" dirty="0" smtClean="0"/>
              <a:t>to show farmers their investment and returns to adopt modern technologies and different crops to enhance productivity/provide a source of income. </a:t>
            </a:r>
          </a:p>
          <a:p>
            <a:r>
              <a:rPr lang="en-GB" baseline="0" dirty="0" smtClean="0"/>
              <a:t> </a:t>
            </a:r>
            <a:endParaRPr lang="en-GB" baseline="0" dirty="0" smtClean="0"/>
          </a:p>
          <a:p>
            <a:endParaRPr lang="en-GB" dirty="0"/>
          </a:p>
        </p:txBody>
      </p:sp>
      <p:sp>
        <p:nvSpPr>
          <p:cNvPr id="4" name="Slide Number Placeholder 3"/>
          <p:cNvSpPr>
            <a:spLocks noGrp="1"/>
          </p:cNvSpPr>
          <p:nvPr>
            <p:ph type="sldNum" sz="quarter" idx="10"/>
          </p:nvPr>
        </p:nvSpPr>
        <p:spPr/>
        <p:txBody>
          <a:bodyPr/>
          <a:lstStyle/>
          <a:p>
            <a:pPr>
              <a:defRPr/>
            </a:pPr>
            <a:fld id="{8A26AD94-49A2-45BE-9871-E83D33C007FB}" type="slidenum">
              <a:rPr lang="en-US" altLang="en-US" smtClean="0"/>
              <a:pPr>
                <a:defRPr/>
              </a:pPr>
              <a:t>8</a:t>
            </a:fld>
            <a:endParaRPr lang="en-US" altLang="en-US"/>
          </a:p>
        </p:txBody>
      </p:sp>
    </p:spTree>
    <p:extLst>
      <p:ext uri="{BB962C8B-B14F-4D97-AF65-F5344CB8AC3E}">
        <p14:creationId xmlns:p14="http://schemas.microsoft.com/office/powerpoint/2010/main" val="22222265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171450" indent="-171450">
              <a:buFont typeface="Arial" panose="020B0604020202020204" pitchFamily="34" charset="0"/>
              <a:buChar char="•"/>
            </a:pPr>
            <a:r>
              <a:rPr lang="en-GB" dirty="0" smtClean="0"/>
              <a:t>Farmers are reluctant to invest, they expect full support from the project. </a:t>
            </a:r>
          </a:p>
          <a:p>
            <a:pPr marL="628650" lvl="1" indent="-171450">
              <a:buFont typeface="Arial" panose="020B0604020202020204" pitchFamily="34" charset="0"/>
              <a:buChar char="•"/>
            </a:pPr>
            <a:r>
              <a:rPr lang="en-GB" baseline="0" dirty="0" smtClean="0"/>
              <a:t>Marginalized </a:t>
            </a:r>
            <a:r>
              <a:rPr lang="en-GB" baseline="0" dirty="0" smtClean="0"/>
              <a:t>farmers </a:t>
            </a:r>
            <a:r>
              <a:rPr lang="en-GB" baseline="0" dirty="0" smtClean="0"/>
              <a:t>might </a:t>
            </a:r>
            <a:r>
              <a:rPr lang="en-GB" baseline="0" dirty="0" smtClean="0"/>
              <a:t>not have the time or capital to invest. Working with them and changing their behaviour requires more time and </a:t>
            </a:r>
            <a:r>
              <a:rPr lang="en-GB" baseline="0" dirty="0" smtClean="0"/>
              <a:t>investment.</a:t>
            </a:r>
          </a:p>
          <a:p>
            <a:pPr marL="628650" lvl="1" indent="-171450">
              <a:buFont typeface="Arial" panose="020B0604020202020204" pitchFamily="34" charset="0"/>
              <a:buChar char="•"/>
            </a:pPr>
            <a:r>
              <a:rPr lang="en-GB" baseline="0" dirty="0" smtClean="0"/>
              <a:t>One </a:t>
            </a:r>
            <a:r>
              <a:rPr lang="en-GB" baseline="0" dirty="0" smtClean="0"/>
              <a:t>way could be to pay their rent for the first year but there is always a risk that once the project ends the community might not continue. </a:t>
            </a:r>
            <a:endParaRPr lang="en-GB" baseline="0" dirty="0" smtClean="0"/>
          </a:p>
          <a:p>
            <a:pPr marL="628650" lvl="1" indent="-171450">
              <a:buFont typeface="Arial" panose="020B0604020202020204" pitchFamily="34" charset="0"/>
              <a:buChar char="•"/>
            </a:pPr>
            <a:r>
              <a:rPr lang="en-GB" b="1" baseline="0" dirty="0" smtClean="0"/>
              <a:t>WE </a:t>
            </a:r>
            <a:r>
              <a:rPr lang="en-GB" b="1" baseline="0" dirty="0" smtClean="0"/>
              <a:t>focused on interest to target farmers </a:t>
            </a:r>
            <a:r>
              <a:rPr lang="en-GB" baseline="0" dirty="0" smtClean="0"/>
              <a:t>with the hopes that the </a:t>
            </a:r>
            <a:r>
              <a:rPr lang="en-GB" b="1" baseline="0" dirty="0" smtClean="0"/>
              <a:t>impact on them would be an incentive for other farmers to join </a:t>
            </a:r>
            <a:r>
              <a:rPr lang="en-GB" baseline="0" dirty="0" smtClean="0"/>
              <a:t>and form their own </a:t>
            </a:r>
            <a:r>
              <a:rPr lang="en-GB" baseline="0" dirty="0" smtClean="0"/>
              <a:t>collectives</a:t>
            </a:r>
            <a:endParaRPr lang="en-GB" baseline="0" dirty="0" smtClean="0"/>
          </a:p>
          <a:p>
            <a:endParaRPr lang="en-GB" baseline="0" dirty="0" smtClean="0"/>
          </a:p>
          <a:p>
            <a:pPr marL="171450" indent="-171450">
              <a:buFont typeface="Arial" panose="020B0604020202020204" pitchFamily="34" charset="0"/>
              <a:buChar char="•"/>
            </a:pPr>
            <a:r>
              <a:rPr lang="en-GB" baseline="0" dirty="0" smtClean="0"/>
              <a:t>Farmers are reluctant to adopt new technologies. </a:t>
            </a:r>
            <a:endParaRPr lang="en-GB" baseline="0" dirty="0" smtClean="0"/>
          </a:p>
          <a:p>
            <a:pPr marL="628650" lvl="1" indent="-171450">
              <a:buFont typeface="Arial" panose="020B0604020202020204" pitchFamily="34" charset="0"/>
              <a:buChar char="•"/>
            </a:pPr>
            <a:r>
              <a:rPr lang="en-GB" baseline="0" dirty="0" smtClean="0"/>
              <a:t>We </a:t>
            </a:r>
            <a:r>
              <a:rPr lang="en-GB" baseline="0" dirty="0" smtClean="0"/>
              <a:t>are </a:t>
            </a:r>
            <a:r>
              <a:rPr lang="en-GB" baseline="0" dirty="0" smtClean="0"/>
              <a:t>using plots </a:t>
            </a:r>
            <a:r>
              <a:rPr lang="en-GB" baseline="0" dirty="0" smtClean="0"/>
              <a:t>to </a:t>
            </a:r>
            <a:r>
              <a:rPr lang="en-GB" b="1" baseline="0" dirty="0" smtClean="0"/>
              <a:t>visually illustrate </a:t>
            </a:r>
            <a:r>
              <a:rPr lang="en-GB" baseline="0" dirty="0" smtClean="0"/>
              <a:t>the </a:t>
            </a:r>
            <a:r>
              <a:rPr lang="en-GB" baseline="0" dirty="0" smtClean="0"/>
              <a:t>different irrigation methods </a:t>
            </a:r>
            <a:r>
              <a:rPr lang="en-GB" baseline="0" dirty="0" smtClean="0"/>
              <a:t>and quantify the </a:t>
            </a:r>
            <a:r>
              <a:rPr lang="en-GB" baseline="0" dirty="0" smtClean="0"/>
              <a:t>costs and benefits of using each. </a:t>
            </a:r>
            <a:endParaRPr lang="en-GB" baseline="0" dirty="0" smtClean="0"/>
          </a:p>
          <a:p>
            <a:pPr marL="628650" lvl="1" indent="-171450">
              <a:buFont typeface="Arial" panose="020B0604020202020204" pitchFamily="34" charset="0"/>
              <a:buChar char="•"/>
            </a:pPr>
            <a:r>
              <a:rPr lang="en-GB" baseline="0" dirty="0" smtClean="0"/>
              <a:t>They </a:t>
            </a:r>
            <a:r>
              <a:rPr lang="en-GB" baseline="0" dirty="0" smtClean="0"/>
              <a:t>will be more willing to invest in modern tools and tech once they understand that the extra work brings better returns. </a:t>
            </a:r>
            <a:r>
              <a:rPr lang="en-GB" baseline="0" dirty="0" err="1" smtClean="0"/>
              <a:t>Eg</a:t>
            </a:r>
            <a:r>
              <a:rPr lang="en-GB" baseline="0" dirty="0" smtClean="0"/>
              <a:t> farmers don’t want to use drip since it requires filling up buckets and planting based on the pipe water openings. This would mean a shift from their current farming practices. </a:t>
            </a:r>
            <a:endParaRPr lang="en-GB" baseline="0" dirty="0" smtClean="0"/>
          </a:p>
          <a:p>
            <a:pPr marL="628650" lvl="1" indent="-171450">
              <a:buFont typeface="Arial" panose="020B0604020202020204" pitchFamily="34" charset="0"/>
              <a:buChar char="•"/>
            </a:pPr>
            <a:r>
              <a:rPr lang="en-GB" baseline="0" dirty="0" smtClean="0"/>
              <a:t>The </a:t>
            </a:r>
            <a:r>
              <a:rPr lang="en-GB" baseline="0" dirty="0" smtClean="0"/>
              <a:t>use of the </a:t>
            </a:r>
            <a:r>
              <a:rPr lang="en-GB" b="1" baseline="0" dirty="0" smtClean="0"/>
              <a:t>data collection form </a:t>
            </a:r>
            <a:r>
              <a:rPr lang="en-GB" b="1" baseline="0" dirty="0" smtClean="0"/>
              <a:t>will hopefully</a:t>
            </a:r>
            <a:r>
              <a:rPr lang="en-GB" baseline="0" dirty="0" smtClean="0"/>
              <a:t> quantify the investment to </a:t>
            </a:r>
            <a:r>
              <a:rPr lang="en-GB" b="1" baseline="0" dirty="0" smtClean="0"/>
              <a:t>encourage farmers</a:t>
            </a:r>
            <a:r>
              <a:rPr lang="en-GB" baseline="0" dirty="0" smtClean="0"/>
              <a:t>.</a:t>
            </a:r>
          </a:p>
          <a:p>
            <a:endParaRPr lang="en-GB" baseline="0" dirty="0" smtClean="0"/>
          </a:p>
          <a:p>
            <a:pPr marL="171450" indent="-171450">
              <a:buFont typeface="Arial" panose="020B0604020202020204" pitchFamily="34" charset="0"/>
              <a:buChar char="•"/>
            </a:pPr>
            <a:r>
              <a:rPr lang="en-GB" sz="1200" kern="1200" baseline="0" dirty="0" smtClean="0">
                <a:solidFill>
                  <a:schemeClr val="tx1"/>
                </a:solidFill>
                <a:latin typeface="+mn-lt"/>
                <a:ea typeface="MS PGothic" panose="020B0600070205080204" pitchFamily="34" charset="-128"/>
                <a:cs typeface="ＭＳ Ｐゴシック" charset="0"/>
              </a:rPr>
              <a:t>Collective</a:t>
            </a:r>
            <a:r>
              <a:rPr lang="en-GB" baseline="0" dirty="0" smtClean="0"/>
              <a:t> farming is based on the idea of sharing resources. </a:t>
            </a:r>
            <a:endParaRPr lang="en-GB" baseline="0" dirty="0" smtClean="0"/>
          </a:p>
          <a:p>
            <a:pPr marL="628650" lvl="1" indent="-171450">
              <a:buFont typeface="Arial" panose="020B0604020202020204" pitchFamily="34" charset="0"/>
              <a:buChar char="•"/>
            </a:pPr>
            <a:r>
              <a:rPr lang="en-GB" baseline="0" dirty="0" smtClean="0"/>
              <a:t>They </a:t>
            </a:r>
            <a:r>
              <a:rPr lang="en-GB" baseline="0" dirty="0" smtClean="0"/>
              <a:t>also needed plots next to each other so that the water can be shared equally. This is the most difficult challenge </a:t>
            </a:r>
            <a:r>
              <a:rPr lang="en-GB" baseline="0" dirty="0" smtClean="0"/>
              <a:t>For </a:t>
            </a:r>
            <a:r>
              <a:rPr lang="en-GB" baseline="0" dirty="0" err="1" smtClean="0"/>
              <a:t>eg</a:t>
            </a:r>
            <a:r>
              <a:rPr lang="en-GB" baseline="0" dirty="0" smtClean="0"/>
              <a:t>. two </a:t>
            </a:r>
            <a:r>
              <a:rPr lang="en-GB" baseline="0" dirty="0" smtClean="0"/>
              <a:t>hamlets in </a:t>
            </a:r>
            <a:r>
              <a:rPr lang="en-GB" baseline="0" dirty="0" err="1" smtClean="0"/>
              <a:t>Kuti</a:t>
            </a:r>
            <a:r>
              <a:rPr lang="en-GB" baseline="0" dirty="0" smtClean="0"/>
              <a:t> did </a:t>
            </a:r>
            <a:r>
              <a:rPr lang="en-GB" baseline="0" dirty="0" smtClean="0"/>
              <a:t>not want to rent land. </a:t>
            </a:r>
            <a:endParaRPr lang="en-GB" baseline="0" dirty="0" smtClean="0"/>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baseline="0" dirty="0" smtClean="0"/>
              <a:t>We </a:t>
            </a:r>
            <a:r>
              <a:rPr lang="en-GB" sz="1200" kern="1200" baseline="0" dirty="0" smtClean="0">
                <a:solidFill>
                  <a:schemeClr val="tx1"/>
                </a:solidFill>
                <a:latin typeface="+mn-lt"/>
                <a:ea typeface="MS PGothic" panose="020B0600070205080204" pitchFamily="34" charset="-128"/>
                <a:cs typeface="+mn-cs"/>
              </a:rPr>
              <a:t>were</a:t>
            </a:r>
            <a:r>
              <a:rPr lang="en-GB" baseline="0" dirty="0" smtClean="0"/>
              <a:t> limited to selecting farmers with access to a water source nearby, without any conflict. </a:t>
            </a:r>
          </a:p>
          <a:p>
            <a:pPr marL="628650" lvl="1" indent="-171450">
              <a:buFont typeface="Arial" panose="020B0604020202020204" pitchFamily="34" charset="0"/>
              <a:buChar char="•"/>
            </a:pPr>
            <a:r>
              <a:rPr lang="en-GB" baseline="0" dirty="0" smtClean="0"/>
              <a:t>Requires </a:t>
            </a:r>
            <a:r>
              <a:rPr lang="en-GB" baseline="0" dirty="0" smtClean="0"/>
              <a:t>longer community engagement. 3 year project takes time to select plots, form groups and difficult to measure impact, especially on social and gender change. </a:t>
            </a:r>
            <a:endParaRPr lang="en-GB" baseline="0" dirty="0" smtClean="0"/>
          </a:p>
          <a:p>
            <a:pPr marL="628650" lvl="1" indent="-171450">
              <a:buFont typeface="Arial" panose="020B0604020202020204" pitchFamily="34" charset="0"/>
              <a:buChar char="•"/>
            </a:pPr>
            <a:r>
              <a:rPr lang="en-GB" baseline="0" dirty="0" smtClean="0"/>
              <a:t>This </a:t>
            </a:r>
            <a:r>
              <a:rPr lang="en-GB" baseline="0" dirty="0" smtClean="0"/>
              <a:t>is a long and slow and frustrating process but we want to include the other hamlets in the end of the project by sharing the farmers groups learning and experiences to influence others. </a:t>
            </a:r>
          </a:p>
          <a:p>
            <a:endParaRPr lang="en-GB" baseline="0" dirty="0" smtClean="0"/>
          </a:p>
          <a:p>
            <a:endParaRPr lang="en-GB" baseline="0" dirty="0" smtClean="0"/>
          </a:p>
        </p:txBody>
      </p:sp>
      <p:sp>
        <p:nvSpPr>
          <p:cNvPr id="4" name="Slide Number Placeholder 3"/>
          <p:cNvSpPr>
            <a:spLocks noGrp="1"/>
          </p:cNvSpPr>
          <p:nvPr>
            <p:ph type="sldNum" sz="quarter" idx="10"/>
          </p:nvPr>
        </p:nvSpPr>
        <p:spPr/>
        <p:txBody>
          <a:bodyPr/>
          <a:lstStyle/>
          <a:p>
            <a:pPr>
              <a:defRPr/>
            </a:pPr>
            <a:fld id="{8A26AD94-49A2-45BE-9871-E83D33C007FB}" type="slidenum">
              <a:rPr lang="en-US" altLang="en-US" smtClean="0"/>
              <a:pPr>
                <a:defRPr/>
              </a:pPr>
              <a:t>9</a:t>
            </a:fld>
            <a:endParaRPr lang="en-US" altLang="en-US"/>
          </a:p>
        </p:txBody>
      </p:sp>
    </p:spTree>
    <p:extLst>
      <p:ext uri="{BB962C8B-B14F-4D97-AF65-F5344CB8AC3E}">
        <p14:creationId xmlns:p14="http://schemas.microsoft.com/office/powerpoint/2010/main" val="4939702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Vishnu-ICRE">
    <p:spTree>
      <p:nvGrpSpPr>
        <p:cNvPr id="1" name=""/>
        <p:cNvGrpSpPr/>
        <p:nvPr/>
      </p:nvGrpSpPr>
      <p:grpSpPr>
        <a:xfrm>
          <a:off x="0" y="0"/>
          <a:ext cx="0" cy="0"/>
          <a:chOff x="0" y="0"/>
          <a:chExt cx="0" cy="0"/>
        </a:xfrm>
      </p:grpSpPr>
      <p:sp>
        <p:nvSpPr>
          <p:cNvPr id="5" name="Rectangle 4"/>
          <p:cNvSpPr/>
          <p:nvPr userDrawn="1"/>
        </p:nvSpPr>
        <p:spPr>
          <a:xfrm>
            <a:off x="8686800" y="6573838"/>
            <a:ext cx="457200" cy="25241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cxnSp>
        <p:nvCxnSpPr>
          <p:cNvPr id="6" name="Straight Connector 5"/>
          <p:cNvCxnSpPr/>
          <p:nvPr userDrawn="1"/>
        </p:nvCxnSpPr>
        <p:spPr>
          <a:xfrm>
            <a:off x="-7938" y="762000"/>
            <a:ext cx="4572001" cy="0"/>
          </a:xfrm>
          <a:prstGeom prst="line">
            <a:avLst/>
          </a:prstGeom>
          <a:ln w="889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0" y="812800"/>
            <a:ext cx="9144000" cy="0"/>
          </a:xfrm>
          <a:prstGeom prst="line">
            <a:avLst/>
          </a:prstGeom>
          <a:ln w="158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4278313" y="6503988"/>
            <a:ext cx="4859337" cy="0"/>
          </a:xfrm>
          <a:prstGeom prst="line">
            <a:avLst/>
          </a:prstGeom>
          <a:ln w="508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0" y="6477000"/>
            <a:ext cx="9144000" cy="0"/>
          </a:xfrm>
          <a:prstGeom prst="line">
            <a:avLst/>
          </a:prstGeom>
          <a:ln w="15875">
            <a:solidFill>
              <a:srgbClr val="00B050"/>
            </a:solidFill>
          </a:ln>
        </p:spPr>
        <p:style>
          <a:lnRef idx="1">
            <a:schemeClr val="accent1"/>
          </a:lnRef>
          <a:fillRef idx="0">
            <a:schemeClr val="accent1"/>
          </a:fillRef>
          <a:effectRef idx="0">
            <a:schemeClr val="accent1"/>
          </a:effectRef>
          <a:fontRef idx="minor">
            <a:schemeClr val="tx1"/>
          </a:fontRef>
        </p:style>
      </p:cxnSp>
      <p:sp>
        <p:nvSpPr>
          <p:cNvPr id="19" name="Title 1"/>
          <p:cNvSpPr>
            <a:spLocks noGrp="1"/>
          </p:cNvSpPr>
          <p:nvPr>
            <p:ph type="title"/>
          </p:nvPr>
        </p:nvSpPr>
        <p:spPr>
          <a:xfrm>
            <a:off x="228600" y="0"/>
            <a:ext cx="8686800" cy="762000"/>
          </a:xfrm>
        </p:spPr>
        <p:txBody>
          <a:bodyPr>
            <a:normAutofit/>
          </a:bodyPr>
          <a:lstStyle>
            <a:lvl1pPr algn="l">
              <a:defRPr sz="3200" b="1">
                <a:solidFill>
                  <a:srgbClr val="00B050"/>
                </a:solidFill>
              </a:defRPr>
            </a:lvl1pPr>
          </a:lstStyle>
          <a:p>
            <a:r>
              <a:rPr lang="en-US" smtClean="0"/>
              <a:t>Click to edit Master title style</a:t>
            </a:r>
            <a:endParaRPr lang="en-US" dirty="0"/>
          </a:p>
        </p:txBody>
      </p:sp>
      <p:sp>
        <p:nvSpPr>
          <p:cNvPr id="20" name="Content Placeholder 2"/>
          <p:cNvSpPr>
            <a:spLocks noGrp="1"/>
          </p:cNvSpPr>
          <p:nvPr>
            <p:ph sz="half" idx="1"/>
          </p:nvPr>
        </p:nvSpPr>
        <p:spPr>
          <a:xfrm>
            <a:off x="457200" y="1143000"/>
            <a:ext cx="4038600"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1" name="Content Placeholder 3"/>
          <p:cNvSpPr>
            <a:spLocks noGrp="1"/>
          </p:cNvSpPr>
          <p:nvPr>
            <p:ph sz="half" idx="2"/>
          </p:nvPr>
        </p:nvSpPr>
        <p:spPr>
          <a:xfrm>
            <a:off x="4648200" y="1143000"/>
            <a:ext cx="4038600"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Slide Number Placeholder 3"/>
          <p:cNvSpPr>
            <a:spLocks noGrp="1"/>
          </p:cNvSpPr>
          <p:nvPr>
            <p:ph type="sldNum" sz="quarter" idx="10"/>
          </p:nvPr>
        </p:nvSpPr>
        <p:spPr>
          <a:xfrm>
            <a:off x="8686800" y="6573838"/>
            <a:ext cx="457200" cy="252412"/>
          </a:xfrm>
        </p:spPr>
        <p:txBody>
          <a:bodyPr/>
          <a:lstStyle>
            <a:lvl1pPr algn="ctr">
              <a:defRPr sz="1400" b="1">
                <a:solidFill>
                  <a:schemeClr val="bg1"/>
                </a:solidFill>
              </a:defRPr>
            </a:lvl1pPr>
          </a:lstStyle>
          <a:p>
            <a:pPr>
              <a:defRPr/>
            </a:pPr>
            <a:fld id="{7DF7075C-9CA8-4622-BB44-D7B6ECF57352}" type="slidenum">
              <a:rPr lang="en-US" altLang="en-US"/>
              <a:pPr>
                <a:defRPr/>
              </a:pPr>
              <a:t>‹#›</a:t>
            </a:fld>
            <a:endParaRPr lang="en-US" altLang="en-US"/>
          </a:p>
        </p:txBody>
      </p:sp>
    </p:spTree>
    <p:extLst>
      <p:ext uri="{BB962C8B-B14F-4D97-AF65-F5344CB8AC3E}">
        <p14:creationId xmlns:p14="http://schemas.microsoft.com/office/powerpoint/2010/main" val="1250610615"/>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923AFF6-3BA7-4E11-966D-2C3C12D25B0F}" type="slidenum">
              <a:rPr lang="en-US" altLang="en-US"/>
              <a:pPr>
                <a:defRPr/>
              </a:pPr>
              <a:t>‹#›</a:t>
            </a:fld>
            <a:endParaRPr lang="en-US" altLang="en-US"/>
          </a:p>
        </p:txBody>
      </p:sp>
    </p:spTree>
    <p:extLst>
      <p:ext uri="{BB962C8B-B14F-4D97-AF65-F5344CB8AC3E}">
        <p14:creationId xmlns:p14="http://schemas.microsoft.com/office/powerpoint/2010/main" val="32572484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68B4BD7-AE68-4F42-ADC6-0DFAC6CFDEFF}" type="slidenum">
              <a:rPr lang="en-US" altLang="en-US"/>
              <a:pPr>
                <a:defRPr/>
              </a:pPr>
              <a:t>‹#›</a:t>
            </a:fld>
            <a:endParaRPr lang="en-US" altLang="en-US"/>
          </a:p>
        </p:txBody>
      </p:sp>
    </p:spTree>
    <p:extLst>
      <p:ext uri="{BB962C8B-B14F-4D97-AF65-F5344CB8AC3E}">
        <p14:creationId xmlns:p14="http://schemas.microsoft.com/office/powerpoint/2010/main" val="9739321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A5D719F-BEBB-4B75-A849-AF6D17E21556}" type="slidenum">
              <a:rPr lang="en-US" altLang="en-US"/>
              <a:pPr>
                <a:defRPr/>
              </a:pPr>
              <a:t>‹#›</a:t>
            </a:fld>
            <a:endParaRPr lang="en-US" altLang="en-US"/>
          </a:p>
        </p:txBody>
      </p:sp>
    </p:spTree>
    <p:extLst>
      <p:ext uri="{BB962C8B-B14F-4D97-AF65-F5344CB8AC3E}">
        <p14:creationId xmlns:p14="http://schemas.microsoft.com/office/powerpoint/2010/main" val="10305353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Final-defense1">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t="12483" b="6606"/>
          <a:stretch>
            <a:fillRect/>
          </a:stretch>
        </p:blipFill>
        <p:spPr bwMode="auto">
          <a:xfrm>
            <a:off x="111125" y="6162675"/>
            <a:ext cx="8194675" cy="682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5" name="Straight Connector 4"/>
          <p:cNvCxnSpPr/>
          <p:nvPr userDrawn="1"/>
        </p:nvCxnSpPr>
        <p:spPr>
          <a:xfrm>
            <a:off x="0" y="6134100"/>
            <a:ext cx="9144000" cy="0"/>
          </a:xfrm>
          <a:prstGeom prst="line">
            <a:avLst/>
          </a:prstGeom>
          <a:ln w="38100">
            <a:solidFill>
              <a:srgbClr val="009600"/>
            </a:solidFill>
          </a:ln>
        </p:spPr>
        <p:style>
          <a:lnRef idx="1">
            <a:schemeClr val="accent6"/>
          </a:lnRef>
          <a:fillRef idx="0">
            <a:schemeClr val="accent6"/>
          </a:fillRef>
          <a:effectRef idx="0">
            <a:schemeClr val="accent6"/>
          </a:effectRef>
          <a:fontRef idx="minor">
            <a:schemeClr val="tx1"/>
          </a:fontRef>
        </p:style>
      </p:cxnSp>
      <p:cxnSp>
        <p:nvCxnSpPr>
          <p:cNvPr id="6" name="Straight Connector 5"/>
          <p:cNvCxnSpPr/>
          <p:nvPr userDrawn="1"/>
        </p:nvCxnSpPr>
        <p:spPr>
          <a:xfrm>
            <a:off x="-7938" y="577850"/>
            <a:ext cx="9144001" cy="0"/>
          </a:xfrm>
          <a:prstGeom prst="line">
            <a:avLst/>
          </a:prstGeom>
          <a:ln w="38100">
            <a:solidFill>
              <a:srgbClr val="009600"/>
            </a:solidFill>
          </a:ln>
        </p:spPr>
        <p:style>
          <a:lnRef idx="1">
            <a:schemeClr val="accent6"/>
          </a:lnRef>
          <a:fillRef idx="0">
            <a:schemeClr val="accent6"/>
          </a:fillRef>
          <a:effectRef idx="0">
            <a:schemeClr val="accent6"/>
          </a:effectRef>
          <a:fontRef idx="minor">
            <a:schemeClr val="tx1"/>
          </a:fontRef>
        </p:style>
      </p:cxnSp>
      <p:sp>
        <p:nvSpPr>
          <p:cNvPr id="19" name="Title 1"/>
          <p:cNvSpPr>
            <a:spLocks noGrp="1"/>
          </p:cNvSpPr>
          <p:nvPr>
            <p:ph type="title"/>
          </p:nvPr>
        </p:nvSpPr>
        <p:spPr>
          <a:xfrm>
            <a:off x="320675" y="107890"/>
            <a:ext cx="8502649" cy="400110"/>
          </a:xfrm>
        </p:spPr>
        <p:txBody>
          <a:bodyPr lIns="0" tIns="0" rIns="0" bIns="0">
            <a:spAutoFit/>
          </a:bodyPr>
          <a:lstStyle>
            <a:lvl1pPr algn="l">
              <a:defRPr sz="2600" b="1">
                <a:solidFill>
                  <a:srgbClr val="009600"/>
                </a:solidFill>
                <a:latin typeface="Arial" pitchFamily="34" charset="0"/>
                <a:cs typeface="Arial" pitchFamily="34" charset="0"/>
              </a:defRPr>
            </a:lvl1pPr>
          </a:lstStyle>
          <a:p>
            <a:r>
              <a:rPr lang="en-US" dirty="0" smtClean="0"/>
              <a:t>Click to edit Master title style</a:t>
            </a:r>
            <a:endParaRPr lang="en-US" dirty="0"/>
          </a:p>
        </p:txBody>
      </p:sp>
      <p:sp>
        <p:nvSpPr>
          <p:cNvPr id="20" name="Content Placeholder 2"/>
          <p:cNvSpPr>
            <a:spLocks noGrp="1"/>
          </p:cNvSpPr>
          <p:nvPr>
            <p:ph sz="half" idx="1"/>
          </p:nvPr>
        </p:nvSpPr>
        <p:spPr>
          <a:xfrm>
            <a:off x="320676" y="685800"/>
            <a:ext cx="8502648" cy="5257800"/>
          </a:xfrm>
        </p:spPr>
        <p:txBody>
          <a:bodyPr/>
          <a:lstStyle>
            <a:lvl1pPr marL="342900" indent="-342900" algn="l" rtl="0" eaLnBrk="1" fontAlgn="base" hangingPunct="1">
              <a:spcBef>
                <a:spcPct val="0"/>
              </a:spcBef>
              <a:spcAft>
                <a:spcPts val="800"/>
              </a:spcAft>
              <a:buFontTx/>
              <a:buBlip>
                <a:blip r:embed="rId3"/>
              </a:buBlip>
              <a:defRPr lang="en-US" sz="2400" kern="1200" dirty="0" smtClean="0">
                <a:solidFill>
                  <a:schemeClr val="tx1"/>
                </a:solidFill>
                <a:latin typeface="Arial" panose="020B0604020202020204" pitchFamily="34" charset="0"/>
                <a:ea typeface="PMingLiU" panose="02020500000000000000" pitchFamily="18" charset="-120"/>
                <a:cs typeface="+mn-cs"/>
              </a:defRPr>
            </a:lvl1pPr>
            <a:lvl2pPr marL="742950" indent="-285750">
              <a:spcBef>
                <a:spcPts val="0"/>
              </a:spcBef>
              <a:spcAft>
                <a:spcPts val="800"/>
              </a:spcAft>
              <a:buFont typeface="Arial" panose="020B0604020202020204" pitchFamily="34" charset="0"/>
              <a:buChar char="•"/>
              <a:defRPr sz="2200">
                <a:solidFill>
                  <a:srgbClr val="0000FF"/>
                </a:solidFill>
                <a:latin typeface="Arial" panose="020B0604020202020204" pitchFamily="34" charset="0"/>
                <a:cs typeface="Arial" panose="020B0604020202020204" pitchFamily="34" charset="0"/>
              </a:defRPr>
            </a:lvl2pPr>
            <a:lvl3pPr marL="1257300" indent="-342900">
              <a:spcBef>
                <a:spcPts val="0"/>
              </a:spcBef>
              <a:spcAft>
                <a:spcPts val="800"/>
              </a:spcAft>
              <a:buFont typeface="Arial" panose="020B0604020202020204" pitchFamily="34" charset="0"/>
              <a:buChar char="−"/>
              <a:defRPr sz="2000">
                <a:solidFill>
                  <a:srgbClr val="FF0000"/>
                </a:solidFill>
                <a:latin typeface="Arial" panose="020B0604020202020204" pitchFamily="34" charset="0"/>
                <a:cs typeface="Arial" panose="020B0604020202020204" pitchFamily="34" charset="0"/>
              </a:defRPr>
            </a:lvl3pPr>
            <a:lvl4pPr marL="1600200" indent="-228600">
              <a:spcBef>
                <a:spcPts val="0"/>
              </a:spcBef>
              <a:spcAft>
                <a:spcPts val="800"/>
              </a:spcAft>
              <a:buFont typeface="Wingdings" panose="05000000000000000000" pitchFamily="2" charset="2"/>
              <a:buChar char="Ø"/>
              <a:defRPr sz="1800">
                <a:latin typeface="Arial" panose="020B0604020202020204" pitchFamily="34" charset="0"/>
                <a:cs typeface="Arial" panose="020B0604020202020204" pitchFamily="34" charset="0"/>
              </a:defRPr>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Slide Number Placeholder 3"/>
          <p:cNvSpPr>
            <a:spLocks noGrp="1" noChangeAspect="1"/>
          </p:cNvSpPr>
          <p:nvPr>
            <p:ph type="sldNum" sz="quarter" idx="10"/>
          </p:nvPr>
        </p:nvSpPr>
        <p:spPr>
          <a:xfrm>
            <a:off x="8489950" y="6149975"/>
            <a:ext cx="654050" cy="649288"/>
          </a:xfrm>
          <a:solidFill>
            <a:srgbClr val="009600"/>
          </a:solidFill>
        </p:spPr>
        <p:txBody>
          <a:bodyPr lIns="0" tIns="0" rIns="0" bIns="0">
            <a:spAutoFit/>
          </a:bodyPr>
          <a:lstStyle>
            <a:lvl1pPr algn="ctr">
              <a:defRPr sz="1400" b="1">
                <a:solidFill>
                  <a:schemeClr val="bg1"/>
                </a:solidFill>
                <a:latin typeface="Arial" panose="020B0604020202020204" pitchFamily="34" charset="0"/>
                <a:cs typeface="Arial" panose="020B0604020202020204" pitchFamily="34" charset="0"/>
              </a:defRPr>
            </a:lvl1pPr>
          </a:lstStyle>
          <a:p>
            <a:pPr>
              <a:defRPr/>
            </a:pPr>
            <a:fld id="{190C23D6-3CB9-4357-BE84-6460347D68D8}" type="slidenum">
              <a:rPr lang="en-US" altLang="ja-JP"/>
              <a:pPr>
                <a:defRPr/>
              </a:pPr>
              <a:t>‹#›</a:t>
            </a:fld>
            <a:endParaRPr lang="en-US" altLang="ja-JP" dirty="0"/>
          </a:p>
        </p:txBody>
      </p:sp>
    </p:spTree>
    <p:extLst>
      <p:ext uri="{BB962C8B-B14F-4D97-AF65-F5344CB8AC3E}">
        <p14:creationId xmlns:p14="http://schemas.microsoft.com/office/powerpoint/2010/main" val="26903582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userDrawn="1"/>
        </p:nvCxnSpPr>
        <p:spPr>
          <a:xfrm>
            <a:off x="-7938" y="990600"/>
            <a:ext cx="4572001" cy="0"/>
          </a:xfrm>
          <a:prstGeom prst="line">
            <a:avLst/>
          </a:prstGeom>
          <a:ln w="889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0" y="6477000"/>
            <a:ext cx="9144000" cy="0"/>
          </a:xfrm>
          <a:prstGeom prst="line">
            <a:avLst/>
          </a:prstGeom>
          <a:ln w="2222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0" y="1041400"/>
            <a:ext cx="9144000" cy="0"/>
          </a:xfrm>
          <a:prstGeom prst="line">
            <a:avLst/>
          </a:prstGeom>
          <a:ln w="15875">
            <a:solidFill>
              <a:srgbClr val="00B050"/>
            </a:solidFill>
          </a:ln>
        </p:spPr>
        <p:style>
          <a:lnRef idx="1">
            <a:schemeClr val="accent1"/>
          </a:lnRef>
          <a:fillRef idx="0">
            <a:schemeClr val="accent1"/>
          </a:fillRef>
          <a:effectRef idx="0">
            <a:schemeClr val="accent1"/>
          </a:effectRef>
          <a:fontRef idx="minor">
            <a:schemeClr val="tx1"/>
          </a:fontRef>
        </p:style>
      </p:cxnSp>
      <p:sp>
        <p:nvSpPr>
          <p:cNvPr id="8" name="TextBox 7"/>
          <p:cNvSpPr txBox="1">
            <a:spLocks noChangeArrowheads="1"/>
          </p:cNvSpPr>
          <p:nvPr userDrawn="1"/>
        </p:nvSpPr>
        <p:spPr bwMode="auto">
          <a:xfrm>
            <a:off x="407988" y="6484938"/>
            <a:ext cx="2667000" cy="277812"/>
          </a:xfrm>
          <a:prstGeom prst="rect">
            <a:avLst/>
          </a:prstGeom>
          <a:noFill/>
          <a:ln>
            <a:noFill/>
          </a:ln>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1200" smtClean="0">
                <a:solidFill>
                  <a:srgbClr val="7030A0"/>
                </a:solidFill>
                <a:latin typeface="Calibri" charset="0"/>
              </a:rPr>
              <a:t>Xx July, 2010</a:t>
            </a:r>
          </a:p>
        </p:txBody>
      </p:sp>
      <p:sp>
        <p:nvSpPr>
          <p:cNvPr id="9" name="TextBox 8"/>
          <p:cNvSpPr txBox="1">
            <a:spLocks noChangeArrowheads="1"/>
          </p:cNvSpPr>
          <p:nvPr userDrawn="1"/>
        </p:nvSpPr>
        <p:spPr bwMode="auto">
          <a:xfrm>
            <a:off x="3276600" y="6477000"/>
            <a:ext cx="2667000" cy="276225"/>
          </a:xfrm>
          <a:prstGeom prst="rect">
            <a:avLst/>
          </a:prstGeom>
          <a:noFill/>
          <a:ln>
            <a:noFill/>
          </a:ln>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1200" smtClean="0">
                <a:solidFill>
                  <a:srgbClr val="7030A0"/>
                </a:solidFill>
                <a:latin typeface="Calibri" charset="0"/>
              </a:rPr>
              <a:t>Final Defense/Vishnu Prasad Pandey</a:t>
            </a:r>
          </a:p>
        </p:txBody>
      </p:sp>
      <p:sp>
        <p:nvSpPr>
          <p:cNvPr id="2" name="Title 1"/>
          <p:cNvSpPr>
            <a:spLocks noGrp="1"/>
          </p:cNvSpPr>
          <p:nvPr>
            <p:ph type="title"/>
          </p:nvPr>
        </p:nvSpPr>
        <p:spPr>
          <a:xfrm>
            <a:off x="457200" y="152400"/>
            <a:ext cx="7467600" cy="762000"/>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Footer Placeholder 5"/>
          <p:cNvSpPr>
            <a:spLocks noGrp="1"/>
          </p:cNvSpPr>
          <p:nvPr>
            <p:ph type="ftr" sz="quarter" idx="10"/>
          </p:nvPr>
        </p:nvSpPr>
        <p:spPr>
          <a:xfrm>
            <a:off x="0" y="6477000"/>
            <a:ext cx="9144000" cy="381000"/>
          </a:xfrm>
          <a:solidFill>
            <a:schemeClr val="accent6">
              <a:lumMod val="40000"/>
              <a:lumOff val="60000"/>
            </a:schemeClr>
          </a:solidFill>
        </p:spPr>
        <p:txBody>
          <a:bodyPr/>
          <a:lstStyle>
            <a:lvl1pPr>
              <a:defRPr/>
            </a:lvl1pPr>
          </a:lstStyle>
          <a:p>
            <a:pPr>
              <a:defRPr/>
            </a:pPr>
            <a:endParaRPr lang="en-US"/>
          </a:p>
        </p:txBody>
      </p:sp>
      <p:sp>
        <p:nvSpPr>
          <p:cNvPr id="11" name="Slide Number Placeholder 6"/>
          <p:cNvSpPr>
            <a:spLocks noGrp="1"/>
          </p:cNvSpPr>
          <p:nvPr>
            <p:ph type="sldNum" sz="quarter" idx="11"/>
          </p:nvPr>
        </p:nvSpPr>
        <p:spPr>
          <a:xfrm>
            <a:off x="6553200" y="6492875"/>
            <a:ext cx="2133600" cy="365125"/>
          </a:xfrm>
        </p:spPr>
        <p:txBody>
          <a:bodyPr/>
          <a:lstStyle>
            <a:lvl1pPr>
              <a:defRPr>
                <a:solidFill>
                  <a:srgbClr val="7030A0"/>
                </a:solidFill>
              </a:defRPr>
            </a:lvl1pPr>
          </a:lstStyle>
          <a:p>
            <a:pPr>
              <a:defRPr/>
            </a:pPr>
            <a:r>
              <a:rPr lang="en-US" altLang="en-US"/>
              <a:t>Page </a:t>
            </a:r>
            <a:fld id="{A0064B74-3729-4F01-BEF7-42AE657F08ED}" type="slidenum">
              <a:rPr lang="en-US" altLang="en-US"/>
              <a:pPr>
                <a:defRPr/>
              </a:pPr>
              <a:t>‹#›</a:t>
            </a:fld>
            <a:endParaRPr lang="en-US" altLang="en-US"/>
          </a:p>
        </p:txBody>
      </p:sp>
    </p:spTree>
    <p:extLst>
      <p:ext uri="{BB962C8B-B14F-4D97-AF65-F5344CB8AC3E}">
        <p14:creationId xmlns:p14="http://schemas.microsoft.com/office/powerpoint/2010/main" val="4728639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A1ADCD9-7400-4B4B-8B51-728905CBE7DF}" type="slidenum">
              <a:rPr lang="en-US" altLang="en-US"/>
              <a:pPr>
                <a:defRPr/>
              </a:pPr>
              <a:t>‹#›</a:t>
            </a:fld>
            <a:endParaRPr lang="en-US" altLang="en-US"/>
          </a:p>
        </p:txBody>
      </p:sp>
    </p:spTree>
    <p:extLst>
      <p:ext uri="{BB962C8B-B14F-4D97-AF65-F5344CB8AC3E}">
        <p14:creationId xmlns:p14="http://schemas.microsoft.com/office/powerpoint/2010/main" val="677232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F659469-4641-44B0-A24D-6646DBDAAFA3}" type="slidenum">
              <a:rPr lang="en-US" altLang="en-US"/>
              <a:pPr>
                <a:defRPr/>
              </a:pPr>
              <a:t>‹#›</a:t>
            </a:fld>
            <a:endParaRPr lang="en-US" altLang="en-US"/>
          </a:p>
        </p:txBody>
      </p:sp>
    </p:spTree>
    <p:extLst>
      <p:ext uri="{BB962C8B-B14F-4D97-AF65-F5344CB8AC3E}">
        <p14:creationId xmlns:p14="http://schemas.microsoft.com/office/powerpoint/2010/main" val="26239267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E8CB32C-515D-4744-90BB-5C5DC7AF9A6D}" type="slidenum">
              <a:rPr lang="en-US" altLang="en-US"/>
              <a:pPr>
                <a:defRPr/>
              </a:pPr>
              <a:t>‹#›</a:t>
            </a:fld>
            <a:endParaRPr lang="en-US" altLang="en-US"/>
          </a:p>
        </p:txBody>
      </p:sp>
    </p:spTree>
    <p:extLst>
      <p:ext uri="{BB962C8B-B14F-4D97-AF65-F5344CB8AC3E}">
        <p14:creationId xmlns:p14="http://schemas.microsoft.com/office/powerpoint/2010/main" val="33711792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70BEA480-6012-498C-AD66-8B36128BDB4F}" type="slidenum">
              <a:rPr lang="en-US" altLang="en-US"/>
              <a:pPr>
                <a:defRPr/>
              </a:pPr>
              <a:t>‹#›</a:t>
            </a:fld>
            <a:endParaRPr lang="en-US" altLang="en-US"/>
          </a:p>
        </p:txBody>
      </p:sp>
    </p:spTree>
    <p:extLst>
      <p:ext uri="{BB962C8B-B14F-4D97-AF65-F5344CB8AC3E}">
        <p14:creationId xmlns:p14="http://schemas.microsoft.com/office/powerpoint/2010/main" val="314457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9660DF9-2888-48DD-8D4D-6B7E03188C18}" type="slidenum">
              <a:rPr lang="en-US" altLang="en-US"/>
              <a:pPr>
                <a:defRPr/>
              </a:pPr>
              <a:t>‹#›</a:t>
            </a:fld>
            <a:endParaRPr lang="en-US" altLang="en-US"/>
          </a:p>
        </p:txBody>
      </p:sp>
    </p:spTree>
    <p:extLst>
      <p:ext uri="{BB962C8B-B14F-4D97-AF65-F5344CB8AC3E}">
        <p14:creationId xmlns:p14="http://schemas.microsoft.com/office/powerpoint/2010/main" val="9223671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55AFE62-DE44-4B9D-AA4C-1A4437737531}" type="slidenum">
              <a:rPr lang="en-US" altLang="en-US"/>
              <a:pPr>
                <a:defRPr/>
              </a:pPr>
              <a:t>‹#›</a:t>
            </a:fld>
            <a:endParaRPr lang="en-US" altLang="en-US"/>
          </a:p>
        </p:txBody>
      </p:sp>
    </p:spTree>
    <p:extLst>
      <p:ext uri="{BB962C8B-B14F-4D97-AF65-F5344CB8AC3E}">
        <p14:creationId xmlns:p14="http://schemas.microsoft.com/office/powerpoint/2010/main" val="28734889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96F30CA-B630-405F-8804-A3FC7F2A863A}" type="slidenum">
              <a:rPr lang="en-US" altLang="en-US"/>
              <a:pPr>
                <a:defRPr/>
              </a:pPr>
              <a:t>‹#›</a:t>
            </a:fld>
            <a:endParaRPr lang="en-US" altLang="en-US"/>
          </a:p>
        </p:txBody>
      </p:sp>
    </p:spTree>
    <p:extLst>
      <p:ext uri="{BB962C8B-B14F-4D97-AF65-F5344CB8AC3E}">
        <p14:creationId xmlns:p14="http://schemas.microsoft.com/office/powerpoint/2010/main" val="25845125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514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itchFamily="34" charset="0"/>
                <a:ea typeface="+mn-ea"/>
                <a:cs typeface="+mn-cs"/>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34" charset="0"/>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CCAE488B-D7BF-40F6-BFC8-B9B6A302A66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6117" r:id="rId1"/>
    <p:sldLayoutId id="2147486118" r:id="rId2"/>
    <p:sldLayoutId id="2147486107" r:id="rId3"/>
    <p:sldLayoutId id="2147486108" r:id="rId4"/>
    <p:sldLayoutId id="2147486109" r:id="rId5"/>
    <p:sldLayoutId id="2147486110" r:id="rId6"/>
    <p:sldLayoutId id="2147486111" r:id="rId7"/>
    <p:sldLayoutId id="2147486112" r:id="rId8"/>
    <p:sldLayoutId id="2147486113" r:id="rId9"/>
    <p:sldLayoutId id="2147486114" r:id="rId10"/>
    <p:sldLayoutId id="2147486115" r:id="rId11"/>
    <p:sldLayoutId id="2147486116" r:id="rId12"/>
    <p:sldLayoutId id="2147486119" r:id="rId13"/>
  </p:sldLayoutIdLst>
  <p:hf hdr="0" ftr="0" dt="0"/>
  <p:txStyles>
    <p:titleStyle>
      <a:lvl1pPr algn="ctr"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18" Type="http://schemas.microsoft.com/office/2007/relationships/diagramDrawing" Target="../diagrams/drawing3.xml"/><Relationship Id="rId26" Type="http://schemas.openxmlformats.org/officeDocument/2006/relationships/diagramQuickStyle" Target="../diagrams/quickStyle5.xml"/><Relationship Id="rId3" Type="http://schemas.openxmlformats.org/officeDocument/2006/relationships/image" Target="../media/image6.jpeg"/><Relationship Id="rId21" Type="http://schemas.openxmlformats.org/officeDocument/2006/relationships/diagramQuickStyle" Target="../diagrams/quickStyle4.xml"/><Relationship Id="rId7" Type="http://schemas.openxmlformats.org/officeDocument/2006/relationships/diagramColors" Target="../diagrams/colors1.xml"/><Relationship Id="rId12" Type="http://schemas.openxmlformats.org/officeDocument/2006/relationships/diagramColors" Target="../diagrams/colors2.xml"/><Relationship Id="rId17" Type="http://schemas.openxmlformats.org/officeDocument/2006/relationships/diagramColors" Target="../diagrams/colors3.xml"/><Relationship Id="rId25" Type="http://schemas.openxmlformats.org/officeDocument/2006/relationships/diagramLayout" Target="../diagrams/layout5.xml"/><Relationship Id="rId33" Type="http://schemas.microsoft.com/office/2007/relationships/diagramDrawing" Target="../diagrams/drawing6.xml"/><Relationship Id="rId2" Type="http://schemas.openxmlformats.org/officeDocument/2006/relationships/notesSlide" Target="../notesSlides/notesSlide3.xml"/><Relationship Id="rId16" Type="http://schemas.openxmlformats.org/officeDocument/2006/relationships/diagramQuickStyle" Target="../diagrams/quickStyle3.xml"/><Relationship Id="rId20" Type="http://schemas.openxmlformats.org/officeDocument/2006/relationships/diagramLayout" Target="../diagrams/layout4.xml"/><Relationship Id="rId29" Type="http://schemas.openxmlformats.org/officeDocument/2006/relationships/diagramData" Target="../diagrams/data6.xml"/><Relationship Id="rId1" Type="http://schemas.openxmlformats.org/officeDocument/2006/relationships/slideLayout" Target="../slideLayouts/slideLayout13.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24" Type="http://schemas.openxmlformats.org/officeDocument/2006/relationships/diagramData" Target="../diagrams/data5.xml"/><Relationship Id="rId32" Type="http://schemas.openxmlformats.org/officeDocument/2006/relationships/diagramColors" Target="../diagrams/colors6.xml"/><Relationship Id="rId5" Type="http://schemas.openxmlformats.org/officeDocument/2006/relationships/diagramLayout" Target="../diagrams/layout1.xml"/><Relationship Id="rId15" Type="http://schemas.openxmlformats.org/officeDocument/2006/relationships/diagramLayout" Target="../diagrams/layout3.xml"/><Relationship Id="rId23" Type="http://schemas.microsoft.com/office/2007/relationships/diagramDrawing" Target="../diagrams/drawing4.xml"/><Relationship Id="rId28" Type="http://schemas.microsoft.com/office/2007/relationships/diagramDrawing" Target="../diagrams/drawing5.xml"/><Relationship Id="rId10" Type="http://schemas.openxmlformats.org/officeDocument/2006/relationships/diagramLayout" Target="../diagrams/layout2.xml"/><Relationship Id="rId19" Type="http://schemas.openxmlformats.org/officeDocument/2006/relationships/diagramData" Target="../diagrams/data4.xml"/><Relationship Id="rId31" Type="http://schemas.openxmlformats.org/officeDocument/2006/relationships/diagramQuickStyle" Target="../diagrams/quickStyle6.xml"/><Relationship Id="rId4" Type="http://schemas.openxmlformats.org/officeDocument/2006/relationships/diagramData" Target="../diagrams/data1.xml"/><Relationship Id="rId9" Type="http://schemas.openxmlformats.org/officeDocument/2006/relationships/diagramData" Target="../diagrams/data2.xml"/><Relationship Id="rId14" Type="http://schemas.openxmlformats.org/officeDocument/2006/relationships/diagramData" Target="../diagrams/data3.xml"/><Relationship Id="rId22" Type="http://schemas.openxmlformats.org/officeDocument/2006/relationships/diagramColors" Target="../diagrams/colors4.xml"/><Relationship Id="rId27" Type="http://schemas.openxmlformats.org/officeDocument/2006/relationships/diagramColors" Target="../diagrams/colors5.xml"/><Relationship Id="rId30" Type="http://schemas.openxmlformats.org/officeDocument/2006/relationships/diagramLayout" Target="../diagrams/layout6.xml"/></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8.xml"/><Relationship Id="rId13" Type="http://schemas.openxmlformats.org/officeDocument/2006/relationships/diagramData" Target="../diagrams/data9.xml"/><Relationship Id="rId3" Type="http://schemas.openxmlformats.org/officeDocument/2006/relationships/diagramData" Target="../diagrams/data7.xml"/><Relationship Id="rId7" Type="http://schemas.microsoft.com/office/2007/relationships/diagramDrawing" Target="../diagrams/drawing7.xml"/><Relationship Id="rId12" Type="http://schemas.microsoft.com/office/2007/relationships/diagramDrawing" Target="../diagrams/drawing8.xml"/><Relationship Id="rId17" Type="http://schemas.microsoft.com/office/2007/relationships/diagramDrawing" Target="../diagrams/drawing9.xml"/><Relationship Id="rId2" Type="http://schemas.openxmlformats.org/officeDocument/2006/relationships/notesSlide" Target="../notesSlides/notesSlide4.xml"/><Relationship Id="rId16" Type="http://schemas.openxmlformats.org/officeDocument/2006/relationships/diagramColors" Target="../diagrams/colors9.xml"/><Relationship Id="rId1" Type="http://schemas.openxmlformats.org/officeDocument/2006/relationships/slideLayout" Target="../slideLayouts/slideLayout13.xml"/><Relationship Id="rId6" Type="http://schemas.openxmlformats.org/officeDocument/2006/relationships/diagramColors" Target="../diagrams/colors7.xml"/><Relationship Id="rId11" Type="http://schemas.openxmlformats.org/officeDocument/2006/relationships/diagramColors" Target="../diagrams/colors8.xml"/><Relationship Id="rId5" Type="http://schemas.openxmlformats.org/officeDocument/2006/relationships/diagramQuickStyle" Target="../diagrams/quickStyle7.xml"/><Relationship Id="rId15" Type="http://schemas.openxmlformats.org/officeDocument/2006/relationships/diagramQuickStyle" Target="../diagrams/quickStyle9.xml"/><Relationship Id="rId10" Type="http://schemas.openxmlformats.org/officeDocument/2006/relationships/diagramQuickStyle" Target="../diagrams/quickStyle8.xml"/><Relationship Id="rId4" Type="http://schemas.openxmlformats.org/officeDocument/2006/relationships/diagramLayout" Target="../diagrams/layout7.xml"/><Relationship Id="rId9" Type="http://schemas.openxmlformats.org/officeDocument/2006/relationships/diagramLayout" Target="../diagrams/layout8.xml"/><Relationship Id="rId14" Type="http://schemas.openxmlformats.org/officeDocument/2006/relationships/diagramLayout" Target="../diagrams/layout9.xml"/></Relationships>
</file>

<file path=ppt/slides/_rels/slide5.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3" Type="http://schemas.openxmlformats.org/officeDocument/2006/relationships/diagramData" Target="../diagrams/data10.xml"/><Relationship Id="rId7" Type="http://schemas.microsoft.com/office/2007/relationships/diagramDrawing" Target="../diagrams/drawing10.xml"/><Relationship Id="rId12"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diagramColors" Target="../diagrams/colors10.xml"/><Relationship Id="rId11" Type="http://schemas.openxmlformats.org/officeDocument/2006/relationships/image" Target="../media/image10.jpeg"/><Relationship Id="rId5" Type="http://schemas.openxmlformats.org/officeDocument/2006/relationships/diagramQuickStyle" Target="../diagrams/quickStyle10.xml"/><Relationship Id="rId10" Type="http://schemas.openxmlformats.org/officeDocument/2006/relationships/image" Target="../media/image9.jpeg"/><Relationship Id="rId4" Type="http://schemas.openxmlformats.org/officeDocument/2006/relationships/diagramLayout" Target="../diagrams/layout10.xml"/><Relationship Id="rId9"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5"/>
          <p:cNvSpPr txBox="1">
            <a:spLocks/>
          </p:cNvSpPr>
          <p:nvPr/>
        </p:nvSpPr>
        <p:spPr bwMode="auto">
          <a:xfrm>
            <a:off x="0" y="4823"/>
            <a:ext cx="9144000" cy="1449388"/>
          </a:xfrm>
          <a:prstGeom prst="rect">
            <a:avLst/>
          </a:prstGeom>
          <a:ln/>
        </p:spPr>
        <p:style>
          <a:lnRef idx="2">
            <a:schemeClr val="accent1"/>
          </a:lnRef>
          <a:fillRef idx="1">
            <a:schemeClr val="lt1"/>
          </a:fillRef>
          <a:effectRef idx="0">
            <a:schemeClr val="accent1"/>
          </a:effectRef>
          <a:fontRef idx="minor">
            <a:schemeClr val="dk1"/>
          </a:fontRef>
        </p:style>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2200" b="1" dirty="0" smtClean="0">
                <a:solidFill>
                  <a:srgbClr val="002060"/>
                </a:solidFill>
                <a:latin typeface="+mj-lt"/>
              </a:rPr>
              <a:t>Sustainable, Just &amp; Productive </a:t>
            </a:r>
          </a:p>
          <a:p>
            <a:pPr algn="ctr" eaLnBrk="1" hangingPunct="1">
              <a:spcBef>
                <a:spcPct val="0"/>
              </a:spcBef>
              <a:buFontTx/>
              <a:buNone/>
            </a:pPr>
            <a:r>
              <a:rPr lang="en-US" altLang="en-US" sz="2200" b="1" dirty="0" smtClean="0">
                <a:solidFill>
                  <a:srgbClr val="002060"/>
                </a:solidFill>
                <a:latin typeface="+mj-lt"/>
              </a:rPr>
              <a:t>Water Resources Development In Western Nepal </a:t>
            </a:r>
          </a:p>
          <a:p>
            <a:pPr algn="ctr" eaLnBrk="1" hangingPunct="1">
              <a:spcBef>
                <a:spcPct val="0"/>
              </a:spcBef>
              <a:buFontTx/>
              <a:buNone/>
            </a:pPr>
            <a:r>
              <a:rPr lang="en-US" altLang="en-US" sz="2200" b="1" dirty="0" smtClean="0">
                <a:solidFill>
                  <a:srgbClr val="002060"/>
                </a:solidFill>
                <a:latin typeface="+mj-lt"/>
              </a:rPr>
              <a:t>Under Current &amp; Future Conditions</a:t>
            </a:r>
          </a:p>
          <a:p>
            <a:pPr algn="ctr" eaLnBrk="1" hangingPunct="1">
              <a:spcBef>
                <a:spcPct val="0"/>
              </a:spcBef>
              <a:buFontTx/>
              <a:buNone/>
            </a:pPr>
            <a:r>
              <a:rPr lang="en-US" altLang="en-US" sz="2200" b="1" dirty="0" smtClean="0">
                <a:solidFill>
                  <a:srgbClr val="00B050"/>
                </a:solidFill>
                <a:latin typeface="+mj-lt"/>
                <a:cs typeface="Arial Black"/>
              </a:rPr>
              <a:t>(DIGO JAL BIKAS – DJB)</a:t>
            </a:r>
            <a:endParaRPr lang="en-US" altLang="en-US" sz="2200" dirty="0">
              <a:solidFill>
                <a:srgbClr val="00B050"/>
              </a:solidFill>
              <a:latin typeface="+mj-lt"/>
              <a:cs typeface="Arial Black"/>
            </a:endParaRPr>
          </a:p>
        </p:txBody>
      </p:sp>
      <p:cxnSp>
        <p:nvCxnSpPr>
          <p:cNvPr id="9" name="Straight Connector 8"/>
          <p:cNvCxnSpPr/>
          <p:nvPr/>
        </p:nvCxnSpPr>
        <p:spPr>
          <a:xfrm>
            <a:off x="0" y="1504950"/>
            <a:ext cx="9144000" cy="0"/>
          </a:xfrm>
          <a:prstGeom prst="line">
            <a:avLst/>
          </a:prstGeom>
          <a:ln w="88900">
            <a:solidFill>
              <a:srgbClr val="0000C8"/>
            </a:solidFill>
          </a:ln>
        </p:spPr>
        <p:style>
          <a:lnRef idx="1">
            <a:schemeClr val="accent1"/>
          </a:lnRef>
          <a:fillRef idx="0">
            <a:schemeClr val="accent1"/>
          </a:fillRef>
          <a:effectRef idx="0">
            <a:schemeClr val="accent1"/>
          </a:effectRef>
          <a:fontRef idx="minor">
            <a:schemeClr val="tx1"/>
          </a:fontRef>
        </p:style>
      </p:cxnSp>
      <p:pic>
        <p:nvPicPr>
          <p:cNvPr id="7172" name="Picture 2" descr="Image result for USAID logo"/>
          <p:cNvPicPr>
            <a:picLocks noChangeAspect="1" noChangeArrowheads="1"/>
          </p:cNvPicPr>
          <p:nvPr/>
        </p:nvPicPr>
        <p:blipFill>
          <a:blip r:embed="rId3">
            <a:extLst>
              <a:ext uri="{28A0092B-C50C-407E-A947-70E740481C1C}">
                <a14:useLocalDpi xmlns:a14="http://schemas.microsoft.com/office/drawing/2010/main" val="0"/>
              </a:ext>
            </a:extLst>
          </a:blip>
          <a:srcRect l="11711" t="17303" r="9663" b="21548"/>
          <a:stretch>
            <a:fillRect/>
          </a:stretch>
        </p:blipFill>
        <p:spPr bwMode="auto">
          <a:xfrm>
            <a:off x="195263" y="6086475"/>
            <a:ext cx="2471737" cy="742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73"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6138863"/>
            <a:ext cx="4267200" cy="687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174" name="TextBox 6"/>
          <p:cNvSpPr txBox="1">
            <a:spLocks noChangeArrowheads="1"/>
          </p:cNvSpPr>
          <p:nvPr/>
        </p:nvSpPr>
        <p:spPr bwMode="auto">
          <a:xfrm>
            <a:off x="114300" y="2299048"/>
            <a:ext cx="9144000" cy="11757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buNone/>
            </a:pPr>
            <a:r>
              <a:rPr lang="en-GB" b="1" dirty="0" smtClean="0"/>
              <a:t>Exploring </a:t>
            </a:r>
            <a:r>
              <a:rPr lang="en-GB" b="1" dirty="0"/>
              <a:t>sustainable farming </a:t>
            </a:r>
            <a:r>
              <a:rPr lang="en-GB" b="1" dirty="0" smtClean="0"/>
              <a:t>opportunities:</a:t>
            </a:r>
          </a:p>
          <a:p>
            <a:pPr algn="ctr">
              <a:buNone/>
            </a:pPr>
            <a:r>
              <a:rPr lang="en-GB" b="1" dirty="0" smtClean="0"/>
              <a:t>A case of a marginal female farmer from </a:t>
            </a:r>
            <a:r>
              <a:rPr lang="en-GB" b="1" dirty="0" err="1" smtClean="0"/>
              <a:t>Kailali</a:t>
            </a:r>
            <a:endParaRPr lang="en-GB" dirty="0"/>
          </a:p>
        </p:txBody>
      </p:sp>
      <p:cxnSp>
        <p:nvCxnSpPr>
          <p:cNvPr id="8" name="Straight Connector 7"/>
          <p:cNvCxnSpPr/>
          <p:nvPr/>
        </p:nvCxnSpPr>
        <p:spPr>
          <a:xfrm>
            <a:off x="0" y="6086475"/>
            <a:ext cx="9144000" cy="0"/>
          </a:xfrm>
          <a:prstGeom prst="line">
            <a:avLst/>
          </a:prstGeom>
          <a:ln w="88900">
            <a:solidFill>
              <a:srgbClr val="0000C8"/>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2090057" y="4419600"/>
            <a:ext cx="4800600" cy="1200329"/>
          </a:xfrm>
          <a:prstGeom prst="rect">
            <a:avLst/>
          </a:prstGeom>
          <a:noFill/>
        </p:spPr>
        <p:txBody>
          <a:bodyPr wrap="square" rtlCol="0">
            <a:spAutoFit/>
          </a:bodyPr>
          <a:lstStyle/>
          <a:p>
            <a:pPr algn="ctr"/>
            <a:r>
              <a:rPr lang="en-GB" dirty="0"/>
              <a:t>Emma Karki, </a:t>
            </a:r>
            <a:r>
              <a:rPr lang="en-GB" b="1" i="1" dirty="0"/>
              <a:t>Sanita Dhaubanjar </a:t>
            </a:r>
          </a:p>
          <a:p>
            <a:pPr algn="ctr"/>
            <a:r>
              <a:rPr lang="en-GB" dirty="0" smtClean="0">
                <a:latin typeface="+mn-lt"/>
              </a:rPr>
              <a:t>USAID GESI Summit</a:t>
            </a:r>
            <a:endParaRPr lang="en-GB" dirty="0">
              <a:latin typeface="+mn-lt"/>
            </a:endParaRPr>
          </a:p>
          <a:p>
            <a:pPr algn="ctr"/>
            <a:r>
              <a:rPr lang="en-GB" dirty="0" smtClean="0">
                <a:latin typeface="+mn-lt"/>
              </a:rPr>
              <a:t>Kathmandu, Nepal</a:t>
            </a:r>
          </a:p>
          <a:p>
            <a:pPr algn="ctr"/>
            <a:r>
              <a:rPr lang="en-GB" dirty="0" smtClean="0">
                <a:latin typeface="+mn-lt"/>
              </a:rPr>
              <a:t>2</a:t>
            </a:r>
            <a:r>
              <a:rPr lang="en-GB" baseline="30000" dirty="0" smtClean="0">
                <a:latin typeface="+mn-lt"/>
              </a:rPr>
              <a:t>nd</a:t>
            </a:r>
            <a:r>
              <a:rPr lang="en-GB" dirty="0" smtClean="0">
                <a:latin typeface="+mn-lt"/>
              </a:rPr>
              <a:t> October, 2018</a:t>
            </a:r>
            <a:endParaRPr lang="en-GB" dirty="0">
              <a:latin typeface="+mn-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90C23D6-3CB9-4357-BE84-6460347D68D8}" type="slidenum">
              <a:rPr lang="en-US" altLang="ja-JP" smtClean="0"/>
              <a:pPr>
                <a:defRPr/>
              </a:pPr>
              <a:t>10</a:t>
            </a:fld>
            <a:endParaRPr lang="en-US" altLang="ja-JP" dirty="0"/>
          </a:p>
        </p:txBody>
      </p:sp>
      <p:sp>
        <p:nvSpPr>
          <p:cNvPr id="6" name="TextBox 5"/>
          <p:cNvSpPr txBox="1"/>
          <p:nvPr/>
        </p:nvSpPr>
        <p:spPr>
          <a:xfrm>
            <a:off x="1374099" y="5257800"/>
            <a:ext cx="1431925" cy="369332"/>
          </a:xfrm>
          <a:prstGeom prst="rect">
            <a:avLst/>
          </a:prstGeom>
          <a:noFill/>
        </p:spPr>
        <p:txBody>
          <a:bodyPr wrap="square" rtlCol="0">
            <a:spAutoFit/>
          </a:bodyPr>
          <a:lstStyle/>
          <a:p>
            <a:r>
              <a:rPr lang="en-GB" b="1" dirty="0" smtClean="0"/>
              <a:t>Thank you!</a:t>
            </a:r>
            <a:endParaRPr lang="en-GB" b="1" dirty="0"/>
          </a:p>
        </p:txBody>
      </p:sp>
      <p:sp>
        <p:nvSpPr>
          <p:cNvPr id="7" name="TextBox 6"/>
          <p:cNvSpPr txBox="1"/>
          <p:nvPr/>
        </p:nvSpPr>
        <p:spPr>
          <a:xfrm>
            <a:off x="6109375" y="5257800"/>
            <a:ext cx="1660527" cy="369332"/>
          </a:xfrm>
          <a:prstGeom prst="rect">
            <a:avLst/>
          </a:prstGeom>
          <a:noFill/>
        </p:spPr>
        <p:txBody>
          <a:bodyPr wrap="square" rtlCol="0">
            <a:spAutoFit/>
          </a:bodyPr>
          <a:lstStyle/>
          <a:p>
            <a:r>
              <a:rPr lang="en-GB" b="1" dirty="0" smtClean="0"/>
              <a:t>Questions?</a:t>
            </a:r>
            <a:endParaRPr lang="en-GB" b="1"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374099" y="741680"/>
            <a:ext cx="6395803" cy="4267200"/>
          </a:xfrm>
        </p:spPr>
      </p:pic>
      <p:sp>
        <p:nvSpPr>
          <p:cNvPr id="8" name="TextBox 7"/>
          <p:cNvSpPr txBox="1"/>
          <p:nvPr/>
        </p:nvSpPr>
        <p:spPr>
          <a:xfrm>
            <a:off x="2095500" y="5627132"/>
            <a:ext cx="4953000" cy="369332"/>
          </a:xfrm>
          <a:prstGeom prst="rect">
            <a:avLst/>
          </a:prstGeom>
          <a:noFill/>
        </p:spPr>
        <p:txBody>
          <a:bodyPr wrap="square" rtlCol="0">
            <a:spAutoFit/>
          </a:bodyPr>
          <a:lstStyle/>
          <a:p>
            <a:pPr algn="ctr"/>
            <a:r>
              <a:rPr lang="en-GB" b="1" i="1" dirty="0" smtClean="0"/>
              <a:t>Contact: </a:t>
            </a:r>
            <a:r>
              <a:rPr lang="en-GB" b="1" i="1" dirty="0" smtClean="0"/>
              <a:t>Emma Karki &lt;E.Karki@cgiar.org&gt;</a:t>
            </a:r>
            <a:endParaRPr lang="en-GB" b="1" i="1" dirty="0"/>
          </a:p>
        </p:txBody>
      </p:sp>
    </p:spTree>
    <p:extLst>
      <p:ext uri="{BB962C8B-B14F-4D97-AF65-F5344CB8AC3E}">
        <p14:creationId xmlns:p14="http://schemas.microsoft.com/office/powerpoint/2010/main" val="2814540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mj-lt"/>
              </a:rPr>
              <a:t>DJB Pilot </a:t>
            </a:r>
            <a:r>
              <a:rPr lang="en-US" dirty="0">
                <a:latin typeface="+mj-lt"/>
              </a:rPr>
              <a:t>I</a:t>
            </a:r>
            <a:r>
              <a:rPr lang="en-US" dirty="0" smtClean="0">
                <a:latin typeface="+mj-lt"/>
              </a:rPr>
              <a:t>nterventions</a:t>
            </a:r>
            <a:endParaRPr lang="en-GB" dirty="0">
              <a:latin typeface="+mj-lt"/>
            </a:endParaRPr>
          </a:p>
        </p:txBody>
      </p:sp>
      <p:sp>
        <p:nvSpPr>
          <p:cNvPr id="3" name="Content Placeholder 2"/>
          <p:cNvSpPr>
            <a:spLocks noGrp="1"/>
          </p:cNvSpPr>
          <p:nvPr>
            <p:ph sz="half" idx="1"/>
          </p:nvPr>
        </p:nvSpPr>
        <p:spPr>
          <a:xfrm>
            <a:off x="228600" y="674868"/>
            <a:ext cx="4876800" cy="5573532"/>
          </a:xfrm>
        </p:spPr>
        <p:txBody>
          <a:bodyPr/>
          <a:lstStyle/>
          <a:p>
            <a:r>
              <a:rPr lang="en-GB" b="1" dirty="0" smtClean="0">
                <a:latin typeface="+mn-lt"/>
              </a:rPr>
              <a:t>GOAL:</a:t>
            </a:r>
            <a:r>
              <a:rPr lang="en-GB" dirty="0" smtClean="0">
                <a:latin typeface="+mn-lt"/>
              </a:rPr>
              <a:t> Improve </a:t>
            </a:r>
            <a:r>
              <a:rPr lang="en-GB" dirty="0">
                <a:latin typeface="+mn-lt"/>
              </a:rPr>
              <a:t>livelihoods </a:t>
            </a:r>
            <a:r>
              <a:rPr lang="en-GB" dirty="0" smtClean="0">
                <a:latin typeface="+mn-lt"/>
              </a:rPr>
              <a:t>of marginal communities by </a:t>
            </a:r>
            <a:r>
              <a:rPr lang="en-GB" dirty="0">
                <a:latin typeface="+mn-lt"/>
              </a:rPr>
              <a:t>increasing water use productivity</a:t>
            </a:r>
            <a:r>
              <a:rPr lang="x-none" dirty="0">
                <a:latin typeface="+mn-lt"/>
              </a:rPr>
              <a:t> </a:t>
            </a:r>
            <a:endParaRPr lang="en-US" dirty="0">
              <a:latin typeface="+mn-lt"/>
            </a:endParaRPr>
          </a:p>
          <a:p>
            <a:pPr lvl="1"/>
            <a:r>
              <a:rPr lang="en-GB" dirty="0" smtClean="0">
                <a:latin typeface="+mn-lt"/>
              </a:rPr>
              <a:t>Seasonal water availability  </a:t>
            </a:r>
            <a:endParaRPr lang="en-GB" dirty="0">
              <a:latin typeface="+mn-lt"/>
            </a:endParaRPr>
          </a:p>
          <a:p>
            <a:pPr lvl="1"/>
            <a:r>
              <a:rPr lang="en-GB" dirty="0" smtClean="0">
                <a:latin typeface="+mn-lt"/>
              </a:rPr>
              <a:t>Unequal water</a:t>
            </a:r>
            <a:r>
              <a:rPr lang="x-none" dirty="0" smtClean="0">
                <a:latin typeface="+mn-lt"/>
              </a:rPr>
              <a:t> </a:t>
            </a:r>
            <a:r>
              <a:rPr lang="en-US" dirty="0" smtClean="0">
                <a:latin typeface="+mn-lt"/>
              </a:rPr>
              <a:t>access and inefficient utilization </a:t>
            </a:r>
          </a:p>
          <a:p>
            <a:pPr lvl="1"/>
            <a:r>
              <a:rPr lang="en-US" dirty="0" smtClean="0">
                <a:latin typeface="+mn-lt"/>
              </a:rPr>
              <a:t>Diverse land ownership limits available resource usage </a:t>
            </a:r>
            <a:endParaRPr lang="en-GB" dirty="0" smtClean="0">
              <a:latin typeface="+mn-lt"/>
            </a:endParaRPr>
          </a:p>
          <a:p>
            <a:r>
              <a:rPr lang="en-GB" dirty="0" smtClean="0">
                <a:latin typeface="+mn-lt"/>
              </a:rPr>
              <a:t>3 </a:t>
            </a:r>
            <a:r>
              <a:rPr lang="en-GB" dirty="0">
                <a:latin typeface="+mn-lt"/>
              </a:rPr>
              <a:t>pilot sites:</a:t>
            </a:r>
          </a:p>
          <a:p>
            <a:pPr lvl="1"/>
            <a:r>
              <a:rPr lang="en-GB" dirty="0" err="1">
                <a:latin typeface="+mn-lt"/>
              </a:rPr>
              <a:t>Kuti</a:t>
            </a:r>
            <a:r>
              <a:rPr lang="en-GB" dirty="0">
                <a:latin typeface="+mn-lt"/>
              </a:rPr>
              <a:t> village in </a:t>
            </a:r>
            <a:r>
              <a:rPr lang="en-GB" dirty="0" err="1">
                <a:latin typeface="+mn-lt"/>
              </a:rPr>
              <a:t>T</a:t>
            </a:r>
            <a:r>
              <a:rPr lang="en-GB" dirty="0" err="1" smtClean="0">
                <a:latin typeface="+mn-lt"/>
              </a:rPr>
              <a:t>erai</a:t>
            </a:r>
            <a:r>
              <a:rPr lang="en-GB" dirty="0">
                <a:latin typeface="+mn-lt"/>
              </a:rPr>
              <a:t>, </a:t>
            </a:r>
            <a:r>
              <a:rPr lang="en-GB" dirty="0" err="1">
                <a:latin typeface="+mn-lt"/>
              </a:rPr>
              <a:t>Kailali</a:t>
            </a:r>
            <a:endParaRPr lang="en-GB" dirty="0">
              <a:latin typeface="+mn-lt"/>
            </a:endParaRPr>
          </a:p>
          <a:p>
            <a:pPr lvl="1"/>
            <a:r>
              <a:rPr lang="en-GB" dirty="0" err="1">
                <a:latin typeface="+mn-lt"/>
              </a:rPr>
              <a:t>Punebata</a:t>
            </a:r>
            <a:r>
              <a:rPr lang="en-GB" dirty="0">
                <a:latin typeface="+mn-lt"/>
              </a:rPr>
              <a:t> and </a:t>
            </a:r>
            <a:r>
              <a:rPr lang="en-GB" dirty="0" err="1">
                <a:latin typeface="+mn-lt"/>
              </a:rPr>
              <a:t>Mellekh</a:t>
            </a:r>
            <a:r>
              <a:rPr lang="en-GB" dirty="0">
                <a:latin typeface="+mn-lt"/>
              </a:rPr>
              <a:t> village </a:t>
            </a:r>
            <a:r>
              <a:rPr lang="en-GB" dirty="0" smtClean="0">
                <a:latin typeface="+mn-lt"/>
              </a:rPr>
              <a:t>in the </a:t>
            </a:r>
            <a:r>
              <a:rPr lang="en-GB" dirty="0">
                <a:latin typeface="+mn-lt"/>
              </a:rPr>
              <a:t>hills in Doti</a:t>
            </a:r>
          </a:p>
          <a:p>
            <a:pPr lvl="0"/>
            <a:endParaRPr lang="en-GB" dirty="0"/>
          </a:p>
          <a:p>
            <a:endParaRPr lang="en-GB" dirty="0"/>
          </a:p>
        </p:txBody>
      </p:sp>
      <p:sp>
        <p:nvSpPr>
          <p:cNvPr id="4" name="Slide Number Placeholder 3"/>
          <p:cNvSpPr>
            <a:spLocks noGrp="1"/>
          </p:cNvSpPr>
          <p:nvPr>
            <p:ph type="sldNum" sz="quarter" idx="10"/>
          </p:nvPr>
        </p:nvSpPr>
        <p:spPr/>
        <p:txBody>
          <a:bodyPr/>
          <a:lstStyle/>
          <a:p>
            <a:pPr>
              <a:defRPr/>
            </a:pPr>
            <a:fld id="{190C23D6-3CB9-4357-BE84-6460347D68D8}" type="slidenum">
              <a:rPr lang="en-US" altLang="ja-JP" smtClean="0"/>
              <a:pPr>
                <a:defRPr/>
              </a:pPr>
              <a:t>2</a:t>
            </a:fld>
            <a:endParaRPr lang="en-US" altLang="ja-JP"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5400" y="666556"/>
            <a:ext cx="4057650" cy="5410200"/>
          </a:xfrm>
          <a:prstGeom prst="rect">
            <a:avLst/>
          </a:prstGeom>
        </p:spPr>
      </p:pic>
    </p:spTree>
    <p:extLst>
      <p:ext uri="{BB962C8B-B14F-4D97-AF65-F5344CB8AC3E}">
        <p14:creationId xmlns:p14="http://schemas.microsoft.com/office/powerpoint/2010/main" val="3933194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675" y="107890"/>
            <a:ext cx="8502649" cy="400110"/>
          </a:xfrm>
        </p:spPr>
        <p:txBody>
          <a:bodyPr/>
          <a:lstStyle/>
          <a:p>
            <a:pPr algn="ctr"/>
            <a:r>
              <a:rPr lang="en-GB" dirty="0" smtClean="0">
                <a:latin typeface="+mj-lt"/>
                <a:cs typeface="Arial"/>
              </a:rPr>
              <a:t>The Case of </a:t>
            </a:r>
            <a:r>
              <a:rPr lang="en-GB" dirty="0" err="1" smtClean="0">
                <a:latin typeface="+mj-lt"/>
                <a:cs typeface="Arial"/>
              </a:rPr>
              <a:t>Chuliya</a:t>
            </a:r>
            <a:r>
              <a:rPr lang="en-GB" dirty="0" smtClean="0">
                <a:latin typeface="+mj-lt"/>
                <a:cs typeface="Arial"/>
              </a:rPr>
              <a:t> Chaudhary, 73, </a:t>
            </a:r>
            <a:r>
              <a:rPr lang="en-GB" dirty="0" err="1" smtClean="0">
                <a:latin typeface="+mj-lt"/>
                <a:cs typeface="Arial"/>
              </a:rPr>
              <a:t>Kuti</a:t>
            </a:r>
            <a:r>
              <a:rPr lang="en-GB" dirty="0" smtClean="0">
                <a:latin typeface="+mj-lt"/>
                <a:cs typeface="Arial"/>
              </a:rPr>
              <a:t>, </a:t>
            </a:r>
            <a:r>
              <a:rPr lang="en-GB" dirty="0" err="1" smtClean="0">
                <a:latin typeface="+mj-lt"/>
                <a:cs typeface="Arial"/>
              </a:rPr>
              <a:t>Kailali</a:t>
            </a:r>
            <a:endParaRPr lang="en-GB" dirty="0">
              <a:latin typeface="+mj-lt"/>
              <a:cs typeface="Arial"/>
            </a:endParaRPr>
          </a:p>
        </p:txBody>
      </p:sp>
      <p:sp>
        <p:nvSpPr>
          <p:cNvPr id="4" name="Slide Number Placeholder 3"/>
          <p:cNvSpPr>
            <a:spLocks noGrp="1"/>
          </p:cNvSpPr>
          <p:nvPr>
            <p:ph type="sldNum" sz="quarter" idx="10"/>
          </p:nvPr>
        </p:nvSpPr>
        <p:spPr>
          <a:xfrm>
            <a:off x="8489950" y="6366897"/>
            <a:ext cx="654050" cy="215444"/>
          </a:xfrm>
        </p:spPr>
        <p:txBody>
          <a:bodyPr/>
          <a:lstStyle/>
          <a:p>
            <a:pPr>
              <a:defRPr/>
            </a:pPr>
            <a:fld id="{190C23D6-3CB9-4357-BE84-6460347D68D8}" type="slidenum">
              <a:rPr lang="en-US" altLang="ja-JP" smtClean="0">
                <a:latin typeface="+mn-lt"/>
              </a:rPr>
              <a:pPr>
                <a:defRPr/>
              </a:pPr>
              <a:t>3</a:t>
            </a:fld>
            <a:endParaRPr lang="en-US" altLang="ja-JP" dirty="0">
              <a:latin typeface="+mn-lt"/>
            </a:endParaRPr>
          </a:p>
        </p:txBody>
      </p:sp>
      <p:pic>
        <p:nvPicPr>
          <p:cNvPr id="5" name="Content Placeholder 4"/>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2819400" y="800100"/>
            <a:ext cx="3505200" cy="5257800"/>
          </a:xfrm>
          <a:prstGeom prst="rect">
            <a:avLst/>
          </a:prstGeom>
        </p:spPr>
      </p:pic>
      <p:graphicFrame>
        <p:nvGraphicFramePr>
          <p:cNvPr id="11" name="Diagram 10"/>
          <p:cNvGraphicFramePr/>
          <p:nvPr>
            <p:extLst>
              <p:ext uri="{D42A27DB-BD31-4B8C-83A1-F6EECF244321}">
                <p14:modId xmlns:p14="http://schemas.microsoft.com/office/powerpoint/2010/main" val="2999603650"/>
              </p:ext>
            </p:extLst>
          </p:nvPr>
        </p:nvGraphicFramePr>
        <p:xfrm>
          <a:off x="-174688" y="624840"/>
          <a:ext cx="2566035" cy="19659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3" name="Diagram 12"/>
          <p:cNvGraphicFramePr/>
          <p:nvPr>
            <p:extLst>
              <p:ext uri="{D42A27DB-BD31-4B8C-83A1-F6EECF244321}">
                <p14:modId xmlns:p14="http://schemas.microsoft.com/office/powerpoint/2010/main" val="3975505029"/>
              </p:ext>
            </p:extLst>
          </p:nvPr>
        </p:nvGraphicFramePr>
        <p:xfrm>
          <a:off x="6781800" y="624840"/>
          <a:ext cx="2354966" cy="190500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17" name="Diagram 16"/>
          <p:cNvGraphicFramePr/>
          <p:nvPr>
            <p:extLst>
              <p:ext uri="{D42A27DB-BD31-4B8C-83A1-F6EECF244321}">
                <p14:modId xmlns:p14="http://schemas.microsoft.com/office/powerpoint/2010/main" val="3860571317"/>
              </p:ext>
            </p:extLst>
          </p:nvPr>
        </p:nvGraphicFramePr>
        <p:xfrm>
          <a:off x="6946003" y="4209000"/>
          <a:ext cx="2339090" cy="2133600"/>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graphicFrame>
        <p:nvGraphicFramePr>
          <p:cNvPr id="9" name="Diagram 8"/>
          <p:cNvGraphicFramePr/>
          <p:nvPr>
            <p:extLst>
              <p:ext uri="{D42A27DB-BD31-4B8C-83A1-F6EECF244321}">
                <p14:modId xmlns:p14="http://schemas.microsoft.com/office/powerpoint/2010/main" val="518309952"/>
              </p:ext>
            </p:extLst>
          </p:nvPr>
        </p:nvGraphicFramePr>
        <p:xfrm>
          <a:off x="152400" y="4191000"/>
          <a:ext cx="2362199" cy="2304000"/>
        </p:xfrm>
        <a:graphic>
          <a:graphicData uri="http://schemas.openxmlformats.org/drawingml/2006/diagram">
            <dgm:relIds xmlns:dgm="http://schemas.openxmlformats.org/drawingml/2006/diagram" xmlns:r="http://schemas.openxmlformats.org/officeDocument/2006/relationships" r:dm="rId19" r:lo="rId20" r:qs="rId21" r:cs="rId22"/>
          </a:graphicData>
        </a:graphic>
      </p:graphicFrame>
      <p:graphicFrame>
        <p:nvGraphicFramePr>
          <p:cNvPr id="16" name="Diagram 15"/>
          <p:cNvGraphicFramePr/>
          <p:nvPr>
            <p:extLst>
              <p:ext uri="{D42A27DB-BD31-4B8C-83A1-F6EECF244321}">
                <p14:modId xmlns:p14="http://schemas.microsoft.com/office/powerpoint/2010/main" val="2779582228"/>
              </p:ext>
            </p:extLst>
          </p:nvPr>
        </p:nvGraphicFramePr>
        <p:xfrm>
          <a:off x="533400" y="2344750"/>
          <a:ext cx="2346324" cy="2070100"/>
        </p:xfrm>
        <a:graphic>
          <a:graphicData uri="http://schemas.openxmlformats.org/drawingml/2006/diagram">
            <dgm:relIds xmlns:dgm="http://schemas.openxmlformats.org/drawingml/2006/diagram" xmlns:r="http://schemas.openxmlformats.org/officeDocument/2006/relationships" r:dm="rId24" r:lo="rId25" r:qs="rId26" r:cs="rId27"/>
          </a:graphicData>
        </a:graphic>
      </p:graphicFrame>
      <p:graphicFrame>
        <p:nvGraphicFramePr>
          <p:cNvPr id="10" name="Diagram 9"/>
          <p:cNvGraphicFramePr/>
          <p:nvPr>
            <p:extLst>
              <p:ext uri="{D42A27DB-BD31-4B8C-83A1-F6EECF244321}">
                <p14:modId xmlns:p14="http://schemas.microsoft.com/office/powerpoint/2010/main" val="2238595382"/>
              </p:ext>
            </p:extLst>
          </p:nvPr>
        </p:nvGraphicFramePr>
        <p:xfrm>
          <a:off x="5943599" y="2209800"/>
          <a:ext cx="2667001" cy="2340000"/>
        </p:xfrm>
        <a:graphic>
          <a:graphicData uri="http://schemas.openxmlformats.org/drawingml/2006/diagram">
            <dgm:relIds xmlns:dgm="http://schemas.openxmlformats.org/drawingml/2006/diagram" xmlns:r="http://schemas.openxmlformats.org/officeDocument/2006/relationships" r:dm="rId29" r:lo="rId30" r:qs="rId31" r:cs="rId32"/>
          </a:graphicData>
        </a:graphic>
      </p:graphicFrame>
    </p:spTree>
    <p:extLst>
      <p:ext uri="{BB962C8B-B14F-4D97-AF65-F5344CB8AC3E}">
        <p14:creationId xmlns:p14="http://schemas.microsoft.com/office/powerpoint/2010/main" val="13937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0-#ppt_w/2"/>
                                          </p:val>
                                        </p:tav>
                                        <p:tav tm="100000">
                                          <p:val>
                                            <p:strVal val="#ppt_x"/>
                                          </p:val>
                                        </p:tav>
                                      </p:tavLst>
                                    </p:anim>
                                    <p:anim calcmode="lin" valueType="num">
                                      <p:cBhvr additive="base">
                                        <p:cTn id="12" dur="500" fill="hold"/>
                                        <p:tgtEl>
                                          <p:spTgt spid="16"/>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1+#ppt_w/2"/>
                                          </p:val>
                                        </p:tav>
                                        <p:tav tm="100000">
                                          <p:val>
                                            <p:strVal val="#ppt_x"/>
                                          </p:val>
                                        </p:tav>
                                      </p:tavLst>
                                    </p:anim>
                                    <p:anim calcmode="lin" valueType="num">
                                      <p:cBhvr additive="base">
                                        <p:cTn id="22" dur="500" fill="hold"/>
                                        <p:tgtEl>
                                          <p:spTgt spid="13"/>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1+#ppt_w/2"/>
                                          </p:val>
                                        </p:tav>
                                        <p:tav tm="100000">
                                          <p:val>
                                            <p:strVal val="#ppt_x"/>
                                          </p:val>
                                        </p:tav>
                                      </p:tavLst>
                                    </p:anim>
                                    <p:anim calcmode="lin" valueType="num">
                                      <p:cBhvr additive="base">
                                        <p:cTn id="26" dur="500" fill="hold"/>
                                        <p:tgtEl>
                                          <p:spTgt spid="10"/>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500" fill="hold"/>
                                        <p:tgtEl>
                                          <p:spTgt spid="17"/>
                                        </p:tgtEl>
                                        <p:attrNameLst>
                                          <p:attrName>ppt_x</p:attrName>
                                        </p:attrNameLst>
                                      </p:cBhvr>
                                      <p:tavLst>
                                        <p:tav tm="0">
                                          <p:val>
                                            <p:strVal val="1+#ppt_w/2"/>
                                          </p:val>
                                        </p:tav>
                                        <p:tav tm="100000">
                                          <p:val>
                                            <p:strVal val="#ppt_x"/>
                                          </p:val>
                                        </p:tav>
                                      </p:tavLst>
                                    </p:anim>
                                    <p:anim calcmode="lin" valueType="num">
                                      <p:cBhvr additive="base">
                                        <p:cTn id="30"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Graphic spid="13" grpId="0">
        <p:bldAsOne/>
      </p:bldGraphic>
      <p:bldGraphic spid="17" grpId="0">
        <p:bldAsOne/>
      </p:bldGraphic>
      <p:bldGraphic spid="9" grpId="0">
        <p:bldAsOne/>
      </p:bldGraphic>
      <p:bldGraphic spid="16" grpId="0">
        <p:bldAsOne/>
      </p:bldGraphic>
      <p:bldGraphic spid="10"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675" y="79315"/>
            <a:ext cx="8502649" cy="400110"/>
          </a:xfrm>
        </p:spPr>
        <p:txBody>
          <a:bodyPr/>
          <a:lstStyle/>
          <a:p>
            <a:pPr algn="ctr"/>
            <a:r>
              <a:rPr lang="en-GB" dirty="0" smtClean="0">
                <a:latin typeface="+mn-lt"/>
              </a:rPr>
              <a:t>Key Drivers for GESI integration</a:t>
            </a:r>
            <a:endParaRPr lang="en-GB" dirty="0">
              <a:latin typeface="+mn-lt"/>
            </a:endParaRPr>
          </a:p>
        </p:txBody>
      </p:sp>
      <p:sp>
        <p:nvSpPr>
          <p:cNvPr id="4" name="Slide Number Placeholder 3"/>
          <p:cNvSpPr>
            <a:spLocks noGrp="1"/>
          </p:cNvSpPr>
          <p:nvPr>
            <p:ph type="sldNum" sz="quarter" idx="10"/>
          </p:nvPr>
        </p:nvSpPr>
        <p:spPr/>
        <p:txBody>
          <a:bodyPr/>
          <a:lstStyle/>
          <a:p>
            <a:pPr>
              <a:defRPr/>
            </a:pPr>
            <a:fld id="{190C23D6-3CB9-4357-BE84-6460347D68D8}" type="slidenum">
              <a:rPr lang="en-US" altLang="ja-JP" smtClean="0"/>
              <a:pPr>
                <a:defRPr/>
              </a:pPr>
              <a:t>4</a:t>
            </a:fld>
            <a:endParaRPr lang="en-US" altLang="ja-JP" dirty="0"/>
          </a:p>
        </p:txBody>
      </p:sp>
      <p:graphicFrame>
        <p:nvGraphicFramePr>
          <p:cNvPr id="3" name="Diagram 2"/>
          <p:cNvGraphicFramePr/>
          <p:nvPr>
            <p:extLst>
              <p:ext uri="{D42A27DB-BD31-4B8C-83A1-F6EECF244321}">
                <p14:modId xmlns:p14="http://schemas.microsoft.com/office/powerpoint/2010/main" val="4152728710"/>
              </p:ext>
            </p:extLst>
          </p:nvPr>
        </p:nvGraphicFramePr>
        <p:xfrm>
          <a:off x="4695579" y="609600"/>
          <a:ext cx="4448421" cy="304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p:cNvGraphicFramePr/>
          <p:nvPr>
            <p:extLst>
              <p:ext uri="{D42A27DB-BD31-4B8C-83A1-F6EECF244321}">
                <p14:modId xmlns:p14="http://schemas.microsoft.com/office/powerpoint/2010/main" val="3579391663"/>
              </p:ext>
            </p:extLst>
          </p:nvPr>
        </p:nvGraphicFramePr>
        <p:xfrm>
          <a:off x="0" y="609600"/>
          <a:ext cx="5181600" cy="3048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7" name="Diagram 6"/>
          <p:cNvGraphicFramePr/>
          <p:nvPr>
            <p:extLst>
              <p:ext uri="{D42A27DB-BD31-4B8C-83A1-F6EECF244321}">
                <p14:modId xmlns:p14="http://schemas.microsoft.com/office/powerpoint/2010/main" val="3917727937"/>
              </p:ext>
            </p:extLst>
          </p:nvPr>
        </p:nvGraphicFramePr>
        <p:xfrm>
          <a:off x="0" y="3501592"/>
          <a:ext cx="9144000" cy="3356408"/>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205816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graphicEl>
                                              <a:dgm id="{0A6E5783-DFF0-3540-8F3F-DB52A4D24407}"/>
                                            </p:graphicEl>
                                          </p:spTgt>
                                        </p:tgtEl>
                                        <p:attrNameLst>
                                          <p:attrName>style.visibility</p:attrName>
                                        </p:attrNameLst>
                                      </p:cBhvr>
                                      <p:to>
                                        <p:strVal val="visible"/>
                                      </p:to>
                                    </p:set>
                                    <p:animEffect transition="in" filter="fade">
                                      <p:cBhvr>
                                        <p:cTn id="7" dur="500"/>
                                        <p:tgtEl>
                                          <p:spTgt spid="7">
                                            <p:graphicEl>
                                              <a:dgm id="{0A6E5783-DFF0-3540-8F3F-DB52A4D24407}"/>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graphicEl>
                                              <a:dgm id="{92DBF284-1878-FF48-A07C-2C2D7BB0E4D4}"/>
                                            </p:graphicEl>
                                          </p:spTgt>
                                        </p:tgtEl>
                                        <p:attrNameLst>
                                          <p:attrName>style.visibility</p:attrName>
                                        </p:attrNameLst>
                                      </p:cBhvr>
                                      <p:to>
                                        <p:strVal val="visible"/>
                                      </p:to>
                                    </p:set>
                                    <p:animEffect transition="in" filter="fade">
                                      <p:cBhvr>
                                        <p:cTn id="12" dur="500"/>
                                        <p:tgtEl>
                                          <p:spTgt spid="7">
                                            <p:graphicEl>
                                              <a:dgm id="{92DBF284-1878-FF48-A07C-2C2D7BB0E4D4}"/>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graphicEl>
                                              <a:dgm id="{F134D6A3-BA37-8C41-BD94-CBE8B9061A6B}"/>
                                            </p:graphicEl>
                                          </p:spTgt>
                                        </p:tgtEl>
                                        <p:attrNameLst>
                                          <p:attrName>style.visibility</p:attrName>
                                        </p:attrNameLst>
                                      </p:cBhvr>
                                      <p:to>
                                        <p:strVal val="visible"/>
                                      </p:to>
                                    </p:set>
                                    <p:animEffect transition="in" filter="fade">
                                      <p:cBhvr>
                                        <p:cTn id="15" dur="500"/>
                                        <p:tgtEl>
                                          <p:spTgt spid="7">
                                            <p:graphicEl>
                                              <a:dgm id="{F134D6A3-BA37-8C41-BD94-CBE8B9061A6B}"/>
                                            </p:graphic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graphicEl>
                                              <a:dgm id="{34B07B4C-B553-9C49-91E2-8974C3355E84}"/>
                                            </p:graphicEl>
                                          </p:spTgt>
                                        </p:tgtEl>
                                        <p:attrNameLst>
                                          <p:attrName>style.visibility</p:attrName>
                                        </p:attrNameLst>
                                      </p:cBhvr>
                                      <p:to>
                                        <p:strVal val="visible"/>
                                      </p:to>
                                    </p:set>
                                    <p:animEffect transition="in" filter="fade">
                                      <p:cBhvr>
                                        <p:cTn id="18" dur="500"/>
                                        <p:tgtEl>
                                          <p:spTgt spid="7">
                                            <p:graphicEl>
                                              <a:dgm id="{34B07B4C-B553-9C49-91E2-8974C3355E84}"/>
                                            </p:graphic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
                                            <p:graphicEl>
                                              <a:dgm id="{571DC98C-0664-0C4A-BB17-D01ED7A79056}"/>
                                            </p:graphicEl>
                                          </p:spTgt>
                                        </p:tgtEl>
                                        <p:attrNameLst>
                                          <p:attrName>style.visibility</p:attrName>
                                        </p:attrNameLst>
                                      </p:cBhvr>
                                      <p:to>
                                        <p:strVal val="visible"/>
                                      </p:to>
                                    </p:set>
                                    <p:animEffect transition="in" filter="fade">
                                      <p:cBhvr>
                                        <p:cTn id="21" dur="500"/>
                                        <p:tgtEl>
                                          <p:spTgt spid="7">
                                            <p:graphicEl>
                                              <a:dgm id="{571DC98C-0664-0C4A-BB17-D01ED7A79056}"/>
                                            </p:graphic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7">
                                            <p:graphicEl>
                                              <a:dgm id="{3A30D41B-2D9D-504C-A089-50CA2E58F108}"/>
                                            </p:graphicEl>
                                          </p:spTgt>
                                        </p:tgtEl>
                                        <p:attrNameLst>
                                          <p:attrName>style.visibility</p:attrName>
                                        </p:attrNameLst>
                                      </p:cBhvr>
                                      <p:to>
                                        <p:strVal val="visible"/>
                                      </p:to>
                                    </p:set>
                                    <p:animEffect transition="in" filter="fade">
                                      <p:cBhvr>
                                        <p:cTn id="24" dur="500"/>
                                        <p:tgtEl>
                                          <p:spTgt spid="7">
                                            <p:graphicEl>
                                              <a:dgm id="{3A30D41B-2D9D-504C-A089-50CA2E58F108}"/>
                                            </p:graphic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7">
                                            <p:graphicEl>
                                              <a:dgm id="{F21E23EB-2FCC-2042-B511-BD785A55CD5A}"/>
                                            </p:graphicEl>
                                          </p:spTgt>
                                        </p:tgtEl>
                                        <p:attrNameLst>
                                          <p:attrName>style.visibility</p:attrName>
                                        </p:attrNameLst>
                                      </p:cBhvr>
                                      <p:to>
                                        <p:strVal val="visible"/>
                                      </p:to>
                                    </p:set>
                                    <p:animEffect transition="in" filter="fade">
                                      <p:cBhvr>
                                        <p:cTn id="27" dur="500"/>
                                        <p:tgtEl>
                                          <p:spTgt spid="7">
                                            <p:graphicEl>
                                              <a:dgm id="{F21E23EB-2FCC-2042-B511-BD785A55CD5A}"/>
                                            </p:graphic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7">
                                            <p:graphicEl>
                                              <a:dgm id="{145CB292-C997-6B41-BDC7-CB894A3048AA}"/>
                                            </p:graphicEl>
                                          </p:spTgt>
                                        </p:tgtEl>
                                        <p:attrNameLst>
                                          <p:attrName>style.visibility</p:attrName>
                                        </p:attrNameLst>
                                      </p:cBhvr>
                                      <p:to>
                                        <p:strVal val="visible"/>
                                      </p:to>
                                    </p:set>
                                    <p:animEffect transition="in" filter="fade">
                                      <p:cBhvr>
                                        <p:cTn id="30" dur="500"/>
                                        <p:tgtEl>
                                          <p:spTgt spid="7">
                                            <p:graphicEl>
                                              <a:dgm id="{145CB292-C997-6B41-BDC7-CB894A3048AA}"/>
                                            </p:graphic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7">
                                            <p:graphicEl>
                                              <a:dgm id="{6A8B4799-81A0-6A48-BE6A-D4AC8CA02954}"/>
                                            </p:graphicEl>
                                          </p:spTgt>
                                        </p:tgtEl>
                                        <p:attrNameLst>
                                          <p:attrName>style.visibility</p:attrName>
                                        </p:attrNameLst>
                                      </p:cBhvr>
                                      <p:to>
                                        <p:strVal val="visible"/>
                                      </p:to>
                                    </p:set>
                                    <p:animEffect transition="in" filter="fade">
                                      <p:cBhvr>
                                        <p:cTn id="33" dur="500"/>
                                        <p:tgtEl>
                                          <p:spTgt spid="7">
                                            <p:graphicEl>
                                              <a:dgm id="{6A8B4799-81A0-6A48-BE6A-D4AC8CA02954}"/>
                                            </p:graphic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7">
                                            <p:graphicEl>
                                              <a:dgm id="{B0A3CB1A-50B5-F14A-864D-7F8A7185A408}"/>
                                            </p:graphicEl>
                                          </p:spTgt>
                                        </p:tgtEl>
                                        <p:attrNameLst>
                                          <p:attrName>style.visibility</p:attrName>
                                        </p:attrNameLst>
                                      </p:cBhvr>
                                      <p:to>
                                        <p:strVal val="visible"/>
                                      </p:to>
                                    </p:set>
                                    <p:animEffect transition="in" filter="fade">
                                      <p:cBhvr>
                                        <p:cTn id="36" dur="500"/>
                                        <p:tgtEl>
                                          <p:spTgt spid="7">
                                            <p:graphicEl>
                                              <a:dgm id="{B0A3CB1A-50B5-F14A-864D-7F8A7185A408}"/>
                                            </p:graphic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7">
                                            <p:graphicEl>
                                              <a:dgm id="{3CDD4DE6-1489-A34A-B6AC-A1E5651AE29F}"/>
                                            </p:graphicEl>
                                          </p:spTgt>
                                        </p:tgtEl>
                                        <p:attrNameLst>
                                          <p:attrName>style.visibility</p:attrName>
                                        </p:attrNameLst>
                                      </p:cBhvr>
                                      <p:to>
                                        <p:strVal val="visible"/>
                                      </p:to>
                                    </p:set>
                                    <p:animEffect transition="in" filter="fade">
                                      <p:cBhvr>
                                        <p:cTn id="39" dur="500"/>
                                        <p:tgtEl>
                                          <p:spTgt spid="7">
                                            <p:graphicEl>
                                              <a:dgm id="{3CDD4DE6-1489-A34A-B6AC-A1E5651AE29F}"/>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5">
                                            <p:graphicEl>
                                              <a:dgm id="{32BA00D7-9ADA-434B-8FA9-8CCF4CF54FCD}"/>
                                            </p:graphicEl>
                                          </p:spTgt>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5">
                                            <p:graphicEl>
                                              <a:dgm id="{BC32915B-DAA8-A24D-A409-CBD7C0DE335E}"/>
                                            </p:graphicEl>
                                          </p:spTgt>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5">
                                            <p:graphicEl>
                                              <a:dgm id="{F74DB672-EB43-424F-930C-80187667233C}"/>
                                            </p:graphicEl>
                                          </p:spTgt>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5">
                                            <p:graphicEl>
                                              <a:dgm id="{BF72D453-41C6-394B-BF83-514D7303C3CC}"/>
                                            </p:graphicEl>
                                          </p:spTgt>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5">
                                            <p:graphicEl>
                                              <a:dgm id="{E9512777-899A-5846-9891-577EEA18BDB9}"/>
                                            </p:graphicEl>
                                          </p:spTgt>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5">
                                            <p:graphicEl>
                                              <a:dgm id="{A79624FF-47A5-E140-A012-C0AE8F779CCA}"/>
                                            </p:graphicEl>
                                          </p:spTgt>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5">
                                            <p:graphicEl>
                                              <a:dgm id="{BF66C925-7E69-724B-B15B-5280D09C342D}"/>
                                            </p:graphicEl>
                                          </p:spTgt>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5">
                                            <p:graphicEl>
                                              <a:dgm id="{1ED9AA94-44CD-1E46-A244-FB0D1BB98E24}"/>
                                            </p:graphicEl>
                                          </p:spTgt>
                                        </p:tgtEl>
                                        <p:attrNameLst>
                                          <p:attrName>style.visibility</p:attrName>
                                        </p:attrNameLst>
                                      </p:cBhvr>
                                      <p:to>
                                        <p:strVal val="visible"/>
                                      </p:to>
                                    </p:set>
                                  </p:childTnLst>
                                </p:cTn>
                              </p:par>
                              <p:par>
                                <p:cTn id="60" presetID="1" presetClass="entr" presetSubtype="0" fill="hold" grpId="0" nodeType="withEffect">
                                  <p:stCondLst>
                                    <p:cond delay="0"/>
                                  </p:stCondLst>
                                  <p:childTnLst>
                                    <p:set>
                                      <p:cBhvr>
                                        <p:cTn id="61" dur="1" fill="hold">
                                          <p:stCondLst>
                                            <p:cond delay="0"/>
                                          </p:stCondLst>
                                        </p:cTn>
                                        <p:tgtEl>
                                          <p:spTgt spid="5">
                                            <p:graphicEl>
                                              <a:dgm id="{B5365AE5-3A6F-624C-9AD0-F4F7A7FC0687}"/>
                                            </p:graphicEl>
                                          </p:spTgt>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3">
                                            <p:graphicEl>
                                              <a:dgm id="{0A6E5783-DFF0-3540-8F3F-DB52A4D24407}"/>
                                            </p:graphicEl>
                                          </p:spTgt>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3">
                                            <p:graphicEl>
                                              <a:dgm id="{92DBF284-1878-FF48-A07C-2C2D7BB0E4D4}"/>
                                            </p:graphicEl>
                                          </p:spTgt>
                                        </p:tgtEl>
                                        <p:attrNameLst>
                                          <p:attrName>style.visibility</p:attrName>
                                        </p:attrNameLst>
                                      </p:cBhvr>
                                      <p:to>
                                        <p:strVal val="visible"/>
                                      </p:to>
                                    </p:set>
                                  </p:childTnLst>
                                </p:cTn>
                              </p:par>
                              <p:par>
                                <p:cTn id="70" presetID="1" presetClass="entr" presetSubtype="0" fill="hold" grpId="0" nodeType="withEffect">
                                  <p:stCondLst>
                                    <p:cond delay="0"/>
                                  </p:stCondLst>
                                  <p:childTnLst>
                                    <p:set>
                                      <p:cBhvr>
                                        <p:cTn id="71" dur="1" fill="hold">
                                          <p:stCondLst>
                                            <p:cond delay="0"/>
                                          </p:stCondLst>
                                        </p:cTn>
                                        <p:tgtEl>
                                          <p:spTgt spid="3">
                                            <p:graphicEl>
                                              <a:dgm id="{F134D6A3-BA37-8C41-BD94-CBE8B9061A6B}"/>
                                            </p:graphicEl>
                                          </p:spTgt>
                                        </p:tgtEl>
                                        <p:attrNameLst>
                                          <p:attrName>style.visibility</p:attrName>
                                        </p:attrNameLst>
                                      </p:cBhvr>
                                      <p:to>
                                        <p:strVal val="visible"/>
                                      </p:to>
                                    </p:set>
                                  </p:childTnLst>
                                </p:cTn>
                              </p:par>
                              <p:par>
                                <p:cTn id="72" presetID="1" presetClass="entr" presetSubtype="0" fill="hold" grpId="0" nodeType="withEffect">
                                  <p:stCondLst>
                                    <p:cond delay="0"/>
                                  </p:stCondLst>
                                  <p:childTnLst>
                                    <p:set>
                                      <p:cBhvr>
                                        <p:cTn id="73" dur="1" fill="hold">
                                          <p:stCondLst>
                                            <p:cond delay="0"/>
                                          </p:stCondLst>
                                        </p:cTn>
                                        <p:tgtEl>
                                          <p:spTgt spid="3">
                                            <p:graphicEl>
                                              <a:dgm id="{34B07B4C-B553-9C49-91E2-8974C3355E84}"/>
                                            </p:graphicEl>
                                          </p:spTgt>
                                        </p:tgtEl>
                                        <p:attrNameLst>
                                          <p:attrName>style.visibility</p:attrName>
                                        </p:attrNameLst>
                                      </p:cBhvr>
                                      <p:to>
                                        <p:strVal val="visible"/>
                                      </p:to>
                                    </p:set>
                                  </p:childTnLst>
                                </p:cTn>
                              </p:par>
                              <p:par>
                                <p:cTn id="74" presetID="1" presetClass="entr" presetSubtype="0" fill="hold" grpId="0" nodeType="withEffect">
                                  <p:stCondLst>
                                    <p:cond delay="0"/>
                                  </p:stCondLst>
                                  <p:childTnLst>
                                    <p:set>
                                      <p:cBhvr>
                                        <p:cTn id="75" dur="1" fill="hold">
                                          <p:stCondLst>
                                            <p:cond delay="0"/>
                                          </p:stCondLst>
                                        </p:cTn>
                                        <p:tgtEl>
                                          <p:spTgt spid="3">
                                            <p:graphicEl>
                                              <a:dgm id="{571DC98C-0664-0C4A-BB17-D01ED7A79056}"/>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lvlAtOnce"/>
        </p:bldSub>
      </p:bldGraphic>
      <p:bldGraphic spid="5" grpId="0" uiExpand="1">
        <p:bldSub>
          <a:bldDgm bld="lvlAtOnce"/>
        </p:bldSub>
      </p:bldGraphic>
      <p:bldGraphic spid="7" grpId="0">
        <p:bldSub>
          <a:bldDgm bld="lvl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14039"/>
            <a:ext cx="8502649" cy="400110"/>
          </a:xfrm>
        </p:spPr>
        <p:txBody>
          <a:bodyPr/>
          <a:lstStyle/>
          <a:p>
            <a:endParaRPr lang="en-GB" dirty="0">
              <a:solidFill>
                <a:schemeClr val="tx1"/>
              </a:solidFill>
            </a:endParaRPr>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592341548"/>
              </p:ext>
            </p:extLst>
          </p:nvPr>
        </p:nvGraphicFramePr>
        <p:xfrm>
          <a:off x="1" y="142051"/>
          <a:ext cx="9144000" cy="60390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0"/>
          </p:nvPr>
        </p:nvSpPr>
        <p:spPr>
          <a:xfrm>
            <a:off x="8489950" y="6366897"/>
            <a:ext cx="654050" cy="215444"/>
          </a:xfrm>
        </p:spPr>
        <p:txBody>
          <a:bodyPr/>
          <a:lstStyle/>
          <a:p>
            <a:pPr>
              <a:defRPr/>
            </a:pPr>
            <a:fld id="{190C23D6-3CB9-4357-BE84-6460347D68D8}" type="slidenum">
              <a:rPr lang="en-US" altLang="ja-JP" smtClean="0">
                <a:solidFill>
                  <a:schemeClr val="tx1"/>
                </a:solidFill>
              </a:rPr>
              <a:pPr>
                <a:defRPr/>
              </a:pPr>
              <a:t>5</a:t>
            </a:fld>
            <a:endParaRPr lang="en-US" altLang="ja-JP" dirty="0">
              <a:solidFill>
                <a:schemeClr val="tx1"/>
              </a:solidFill>
            </a:endParaRPr>
          </a:p>
        </p:txBody>
      </p:sp>
      <p:sp>
        <p:nvSpPr>
          <p:cNvPr id="31" name="TextBox 30"/>
          <p:cNvSpPr txBox="1"/>
          <p:nvPr/>
        </p:nvSpPr>
        <p:spPr>
          <a:xfrm>
            <a:off x="3276601" y="2209800"/>
            <a:ext cx="2895600" cy="1938992"/>
          </a:xfrm>
          <a:prstGeom prst="rect">
            <a:avLst/>
          </a:prstGeom>
          <a:noFill/>
        </p:spPr>
        <p:txBody>
          <a:bodyPr wrap="square" rtlCol="0">
            <a:spAutoFit/>
          </a:bodyPr>
          <a:lstStyle/>
          <a:p>
            <a:pPr algn="ctr"/>
            <a:r>
              <a:rPr lang="en-GB" sz="3200" b="1" dirty="0" smtClean="0">
                <a:solidFill>
                  <a:srgbClr val="009600"/>
                </a:solidFill>
                <a:latin typeface="+mj-lt"/>
              </a:rPr>
              <a:t>Collective Farming: </a:t>
            </a:r>
          </a:p>
          <a:p>
            <a:pPr algn="ctr"/>
            <a:r>
              <a:rPr lang="en-GB" sz="2800" b="1" i="1" dirty="0" smtClean="0">
                <a:solidFill>
                  <a:srgbClr val="009600"/>
                </a:solidFill>
                <a:latin typeface="+mj-lt"/>
              </a:rPr>
              <a:t>A </a:t>
            </a:r>
            <a:r>
              <a:rPr lang="en-GB" sz="2800" b="1" i="1" dirty="0" smtClean="0">
                <a:solidFill>
                  <a:srgbClr val="FF0000"/>
                </a:solidFill>
                <a:latin typeface="+mj-lt"/>
              </a:rPr>
              <a:t>Techno</a:t>
            </a:r>
            <a:r>
              <a:rPr lang="en-GB" sz="2800" b="1" i="1" dirty="0" smtClean="0">
                <a:solidFill>
                  <a:srgbClr val="009600"/>
                </a:solidFill>
                <a:latin typeface="+mj-lt"/>
              </a:rPr>
              <a:t>-Social Approach</a:t>
            </a:r>
            <a:endParaRPr lang="en-GB" sz="2800" b="1" i="1" dirty="0">
              <a:solidFill>
                <a:srgbClr val="009600"/>
              </a:solidFill>
              <a:latin typeface="+mj-lt"/>
            </a:endParaRPr>
          </a:p>
        </p:txBody>
      </p:sp>
      <p:pic>
        <p:nvPicPr>
          <p:cNvPr id="32" name="Picture 3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340600" y="4774904"/>
            <a:ext cx="1676400" cy="1257300"/>
          </a:xfrm>
          <a:prstGeom prst="rect">
            <a:avLst/>
          </a:prstGeom>
        </p:spPr>
      </p:pic>
      <p:pic>
        <p:nvPicPr>
          <p:cNvPr id="36" name="Picture 3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315200" y="76200"/>
            <a:ext cx="1727200" cy="1295400"/>
          </a:xfrm>
          <a:prstGeom prst="rect">
            <a:avLst/>
          </a:prstGeom>
        </p:spPr>
      </p:pic>
      <p:pic>
        <p:nvPicPr>
          <p:cNvPr id="37" name="Picture 3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52400" y="2581247"/>
            <a:ext cx="1447800" cy="1085850"/>
          </a:xfrm>
          <a:prstGeom prst="rect">
            <a:avLst/>
          </a:prstGeom>
        </p:spPr>
      </p:pic>
      <p:pic>
        <p:nvPicPr>
          <p:cNvPr id="38" name="Picture 37"/>
          <p:cNvPicPr>
            <a:picLocks noChangeAspect="1"/>
          </p:cNvPicPr>
          <p:nvPr/>
        </p:nvPicPr>
        <p:blipFill rotWithShape="1">
          <a:blip r:embed="rId11" cstate="print">
            <a:extLst>
              <a:ext uri="{28A0092B-C50C-407E-A947-70E740481C1C}">
                <a14:useLocalDpi xmlns:a14="http://schemas.microsoft.com/office/drawing/2010/main" val="0"/>
              </a:ext>
            </a:extLst>
          </a:blip>
          <a:srcRect r="28438"/>
          <a:stretch/>
        </p:blipFill>
        <p:spPr>
          <a:xfrm>
            <a:off x="152400" y="76200"/>
            <a:ext cx="1441788" cy="1344200"/>
          </a:xfrm>
          <a:prstGeom prst="rect">
            <a:avLst/>
          </a:prstGeom>
        </p:spPr>
      </p:pic>
      <p:pic>
        <p:nvPicPr>
          <p:cNvPr id="39" name="Picture 38"/>
          <p:cNvPicPr>
            <a:picLocks noChangeAspect="1"/>
          </p:cNvPicPr>
          <p:nvPr/>
        </p:nvPicPr>
        <p:blipFill rotWithShape="1">
          <a:blip r:embed="rId12" cstate="print">
            <a:extLst>
              <a:ext uri="{28A0092B-C50C-407E-A947-70E740481C1C}">
                <a14:useLocalDpi xmlns:a14="http://schemas.microsoft.com/office/drawing/2010/main" val="0"/>
              </a:ext>
            </a:extLst>
          </a:blip>
          <a:srcRect l="27056"/>
          <a:stretch/>
        </p:blipFill>
        <p:spPr>
          <a:xfrm>
            <a:off x="7686399" y="2209800"/>
            <a:ext cx="1348127" cy="1233069"/>
          </a:xfrm>
          <a:prstGeom prst="rect">
            <a:avLst/>
          </a:prstGeom>
        </p:spPr>
      </p:pic>
      <p:pic>
        <p:nvPicPr>
          <p:cNvPr id="12" name="Picture 1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52400" y="4708587"/>
            <a:ext cx="2084903" cy="1389935"/>
          </a:xfrm>
          <a:prstGeom prst="rect">
            <a:avLst/>
          </a:prstGeom>
        </p:spPr>
      </p:pic>
    </p:spTree>
    <p:extLst>
      <p:ext uri="{BB962C8B-B14F-4D97-AF65-F5344CB8AC3E}">
        <p14:creationId xmlns:p14="http://schemas.microsoft.com/office/powerpoint/2010/main" val="1016786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B7EE7DEC-1579-4162-81D2-FC32B40DE51F}"/>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graphicEl>
                                              <a:dgm id="{6A2A974C-E99E-44A6-83C2-7A8C9B803962}"/>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graphicEl>
                                              <a:dgm id="{E8C51A27-C3E8-4215-B52B-75A9F35E7C7F}"/>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graphicEl>
                                              <a:dgm id="{1C477416-53F5-44A9-9029-BFCD98FBE3C6}"/>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graphicEl>
                                              <a:dgm id="{CF7AAF78-FC52-4A3F-89BA-9203353AC9DA}"/>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graphicEl>
                                              <a:dgm id="{7B8692F1-ECFC-42DD-A6C1-906B560D15E8}"/>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graphicEl>
                                              <a:dgm id="{5A67221E-B144-4FF7-9004-0E2F85379132}"/>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graphicEl>
                                              <a:dgm id="{81CE8AE1-5AB9-4A23-AA1F-F4E4A365D908}"/>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graphicEl>
                                              <a:dgm id="{838226A3-C944-48F9-9928-A70D8D592FB3}"/>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
                                            <p:graphicEl>
                                              <a:dgm id="{488687F4-462D-4B57-8A88-E2DA3783EDEC}"/>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graphicEl>
                                              <a:dgm id="{43A3E6F7-4475-44B0-BCFE-EBD6730B6DB7}"/>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graphicEl>
                                              <a:dgm id="{98B4AE7C-9D72-4A30-8E69-D7AABB5513C5}"/>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
                                            <p:graphicEl>
                                              <a:dgm id="{19299F7E-29AC-43FA-A100-E7FA3D158C2E}"/>
                                            </p:graphic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
                                            <p:graphicEl>
                                              <a:dgm id="{62FE7F9E-D20A-4B15-88BF-C2F45583058D}"/>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81400" y="2336800"/>
            <a:ext cx="5524501" cy="3683000"/>
          </a:xfrm>
          <a:prstGeom prst="roundRect">
            <a:avLst/>
          </a:prstGeom>
        </p:spPr>
      </p:pic>
      <p:sp>
        <p:nvSpPr>
          <p:cNvPr id="20" name="Freeform 19"/>
          <p:cNvSpPr/>
          <p:nvPr/>
        </p:nvSpPr>
        <p:spPr>
          <a:xfrm>
            <a:off x="76200" y="4937374"/>
            <a:ext cx="2514600" cy="1234826"/>
          </a:xfrm>
          <a:custGeom>
            <a:avLst/>
            <a:gdLst>
              <a:gd name="connsiteX0" fmla="*/ 0 w 2693044"/>
              <a:gd name="connsiteY0" fmla="*/ 0 h 1615826"/>
              <a:gd name="connsiteX1" fmla="*/ 2693044 w 2693044"/>
              <a:gd name="connsiteY1" fmla="*/ 0 h 1615826"/>
              <a:gd name="connsiteX2" fmla="*/ 2693044 w 2693044"/>
              <a:gd name="connsiteY2" fmla="*/ 1615826 h 1615826"/>
              <a:gd name="connsiteX3" fmla="*/ 0 w 2693044"/>
              <a:gd name="connsiteY3" fmla="*/ 1615826 h 1615826"/>
              <a:gd name="connsiteX4" fmla="*/ 0 w 2693044"/>
              <a:gd name="connsiteY4" fmla="*/ 0 h 1615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3044" h="1615826">
                <a:moveTo>
                  <a:pt x="0" y="0"/>
                </a:moveTo>
                <a:lnTo>
                  <a:pt x="2693044" y="0"/>
                </a:lnTo>
                <a:lnTo>
                  <a:pt x="2693044" y="1615826"/>
                </a:lnTo>
                <a:lnTo>
                  <a:pt x="0" y="1615826"/>
                </a:lnTo>
                <a:lnTo>
                  <a:pt x="0" y="0"/>
                </a:lnTo>
                <a:close/>
              </a:path>
            </a:pathLst>
          </a:custGeom>
        </p:spPr>
        <p:style>
          <a:lnRef idx="2">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GB" sz="2400" kern="1200" dirty="0" smtClean="0"/>
              <a:t>Vegetables are now part of their daily diet</a:t>
            </a:r>
            <a:endParaRPr lang="en-GB" sz="2400" kern="1200" dirty="0"/>
          </a:p>
        </p:txBody>
      </p:sp>
      <p:sp>
        <p:nvSpPr>
          <p:cNvPr id="2" name="Title 1"/>
          <p:cNvSpPr>
            <a:spLocks noGrp="1"/>
          </p:cNvSpPr>
          <p:nvPr>
            <p:ph type="title"/>
          </p:nvPr>
        </p:nvSpPr>
        <p:spPr/>
        <p:txBody>
          <a:bodyPr/>
          <a:lstStyle/>
          <a:p>
            <a:pPr algn="ctr"/>
            <a:r>
              <a:rPr lang="en-GB" dirty="0" err="1" smtClean="0">
                <a:latin typeface="+mn-lt"/>
              </a:rPr>
              <a:t>Chuliya’s</a:t>
            </a:r>
            <a:r>
              <a:rPr lang="en-GB" dirty="0" smtClean="0">
                <a:latin typeface="+mn-lt"/>
              </a:rPr>
              <a:t> Successes</a:t>
            </a:r>
            <a:endParaRPr lang="en-GB" dirty="0">
              <a:latin typeface="+mn-lt"/>
            </a:endParaRPr>
          </a:p>
        </p:txBody>
      </p:sp>
      <p:sp>
        <p:nvSpPr>
          <p:cNvPr id="15" name="Freeform 14"/>
          <p:cNvSpPr/>
          <p:nvPr/>
        </p:nvSpPr>
        <p:spPr>
          <a:xfrm>
            <a:off x="76200" y="2362200"/>
            <a:ext cx="2514600" cy="1295400"/>
          </a:xfrm>
          <a:custGeom>
            <a:avLst/>
            <a:gdLst>
              <a:gd name="connsiteX0" fmla="*/ 0 w 2693044"/>
              <a:gd name="connsiteY0" fmla="*/ 0 h 1615826"/>
              <a:gd name="connsiteX1" fmla="*/ 2693044 w 2693044"/>
              <a:gd name="connsiteY1" fmla="*/ 0 h 1615826"/>
              <a:gd name="connsiteX2" fmla="*/ 2693044 w 2693044"/>
              <a:gd name="connsiteY2" fmla="*/ 1615826 h 1615826"/>
              <a:gd name="connsiteX3" fmla="*/ 0 w 2693044"/>
              <a:gd name="connsiteY3" fmla="*/ 1615826 h 1615826"/>
              <a:gd name="connsiteX4" fmla="*/ 0 w 2693044"/>
              <a:gd name="connsiteY4" fmla="*/ 0 h 1615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3044" h="1615826">
                <a:moveTo>
                  <a:pt x="0" y="0"/>
                </a:moveTo>
                <a:lnTo>
                  <a:pt x="2693044" y="0"/>
                </a:lnTo>
                <a:lnTo>
                  <a:pt x="2693044" y="1615826"/>
                </a:lnTo>
                <a:lnTo>
                  <a:pt x="0" y="1615826"/>
                </a:lnTo>
                <a:lnTo>
                  <a:pt x="0" y="0"/>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GB" sz="2400" kern="1200" dirty="0" smtClean="0"/>
              <a:t>Enhanced agricultural skills via trainings</a:t>
            </a:r>
            <a:endParaRPr lang="en-GB" sz="2400" kern="1200" dirty="0"/>
          </a:p>
        </p:txBody>
      </p:sp>
      <p:sp>
        <p:nvSpPr>
          <p:cNvPr id="16" name="Freeform 15"/>
          <p:cNvSpPr/>
          <p:nvPr/>
        </p:nvSpPr>
        <p:spPr>
          <a:xfrm>
            <a:off x="762000" y="3638356"/>
            <a:ext cx="2590800" cy="1295400"/>
          </a:xfrm>
          <a:custGeom>
            <a:avLst/>
            <a:gdLst>
              <a:gd name="connsiteX0" fmla="*/ 0 w 2693044"/>
              <a:gd name="connsiteY0" fmla="*/ 0 h 1615826"/>
              <a:gd name="connsiteX1" fmla="*/ 2693044 w 2693044"/>
              <a:gd name="connsiteY1" fmla="*/ 0 h 1615826"/>
              <a:gd name="connsiteX2" fmla="*/ 2693044 w 2693044"/>
              <a:gd name="connsiteY2" fmla="*/ 1615826 h 1615826"/>
              <a:gd name="connsiteX3" fmla="*/ 0 w 2693044"/>
              <a:gd name="connsiteY3" fmla="*/ 1615826 h 1615826"/>
              <a:gd name="connsiteX4" fmla="*/ 0 w 2693044"/>
              <a:gd name="connsiteY4" fmla="*/ 0 h 1615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3044" h="1615826">
                <a:moveTo>
                  <a:pt x="0" y="0"/>
                </a:moveTo>
                <a:lnTo>
                  <a:pt x="2693044" y="0"/>
                </a:lnTo>
                <a:lnTo>
                  <a:pt x="2693044" y="1615826"/>
                </a:lnTo>
                <a:lnTo>
                  <a:pt x="0" y="1615826"/>
                </a:lnTo>
                <a:lnTo>
                  <a:pt x="0" y="0"/>
                </a:lnTo>
                <a:close/>
              </a:path>
            </a:pathLst>
          </a:custGeom>
        </p:spPr>
        <p:style>
          <a:lnRef idx="2">
            <a:schemeClr val="lt1">
              <a:hueOff val="0"/>
              <a:satOff val="0"/>
              <a:lumOff val="0"/>
              <a:alphaOff val="0"/>
            </a:schemeClr>
          </a:lnRef>
          <a:fillRef idx="1">
            <a:schemeClr val="accent5">
              <a:hueOff val="-1986775"/>
              <a:satOff val="7962"/>
              <a:lumOff val="1726"/>
              <a:alphaOff val="0"/>
            </a:schemeClr>
          </a:fillRef>
          <a:effectRef idx="0">
            <a:schemeClr val="accent5">
              <a:hueOff val="-1986775"/>
              <a:satOff val="7962"/>
              <a:lumOff val="1726"/>
              <a:alphaOff val="0"/>
            </a:schemeClr>
          </a:effectRef>
          <a:fontRef idx="minor">
            <a:schemeClr val="lt1"/>
          </a:fontRef>
        </p:style>
        <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GB" sz="2400" kern="1200" dirty="0" smtClean="0"/>
              <a:t>Systematically scaled up her kitchen garden</a:t>
            </a:r>
            <a:endParaRPr lang="en-GB" sz="2400" kern="1200" dirty="0"/>
          </a:p>
        </p:txBody>
      </p:sp>
      <p:sp>
        <p:nvSpPr>
          <p:cNvPr id="4" name="Slide Number Placeholder 3"/>
          <p:cNvSpPr>
            <a:spLocks noGrp="1"/>
          </p:cNvSpPr>
          <p:nvPr>
            <p:ph type="sldNum" sz="quarter" idx="10"/>
          </p:nvPr>
        </p:nvSpPr>
        <p:spPr/>
        <p:txBody>
          <a:bodyPr/>
          <a:lstStyle/>
          <a:p>
            <a:pPr>
              <a:defRPr/>
            </a:pPr>
            <a:fld id="{190C23D6-3CB9-4357-BE84-6460347D68D8}" type="slidenum">
              <a:rPr lang="en-US" altLang="ja-JP" smtClean="0"/>
              <a:pPr>
                <a:defRPr/>
              </a:pPr>
              <a:t>6</a:t>
            </a:fld>
            <a:endParaRPr lang="en-US" altLang="ja-JP" dirty="0"/>
          </a:p>
        </p:txBody>
      </p:sp>
      <p:sp>
        <p:nvSpPr>
          <p:cNvPr id="3" name="Rounded Rectangle 2"/>
          <p:cNvSpPr/>
          <p:nvPr/>
        </p:nvSpPr>
        <p:spPr>
          <a:xfrm>
            <a:off x="76200" y="609600"/>
            <a:ext cx="9067800" cy="1676400"/>
          </a:xfrm>
          <a:prstGeom prst="roundRect">
            <a:avLst/>
          </a:prstGeom>
          <a:ln>
            <a:prstDash val="dot"/>
          </a:ln>
        </p:spPr>
        <p:style>
          <a:lnRef idx="1">
            <a:schemeClr val="dk1"/>
          </a:lnRef>
          <a:fillRef idx="2">
            <a:schemeClr val="dk1"/>
          </a:fillRef>
          <a:effectRef idx="1">
            <a:schemeClr val="dk1"/>
          </a:effectRef>
          <a:fontRef idx="minor">
            <a:schemeClr val="dk1"/>
          </a:fontRef>
        </p:style>
        <p:txBody>
          <a:bodyPr rtlCol="0" anchor="ctr"/>
          <a:lstStyle/>
          <a:p>
            <a:pPr lvl="0" algn="ctr"/>
            <a:r>
              <a:rPr lang="en-GB" sz="2000" i="1" dirty="0"/>
              <a:t>“I wasn’t aware that there is a proper technique when it comes to growing different vegetables. At the same time, we didn’t have irrigation facilities and I could only do so much by bringing water from the hand pump to water the </a:t>
            </a:r>
            <a:r>
              <a:rPr lang="en-GB" sz="2000" i="1" dirty="0" smtClean="0"/>
              <a:t>vegetables.</a:t>
            </a:r>
          </a:p>
          <a:p>
            <a:pPr lvl="0" algn="ctr"/>
            <a:r>
              <a:rPr lang="en-GB" sz="2000" i="1" dirty="0"/>
              <a:t>Now I have received training, there is a solar pump in our farmers group and most importantly I have the right variety of seeds.</a:t>
            </a:r>
            <a:r>
              <a:rPr lang="en-GB" sz="2000" i="1" dirty="0" smtClean="0"/>
              <a:t>” </a:t>
            </a:r>
            <a:endParaRPr lang="en-GB" sz="2000" dirty="0"/>
          </a:p>
        </p:txBody>
      </p:sp>
    </p:spTree>
    <p:extLst>
      <p:ext uri="{BB962C8B-B14F-4D97-AF65-F5344CB8AC3E}">
        <p14:creationId xmlns:p14="http://schemas.microsoft.com/office/powerpoint/2010/main" val="1280607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5" grpId="0" animBg="1"/>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err="1">
                <a:latin typeface="+mj-lt"/>
              </a:rPr>
              <a:t>Chuliya’s</a:t>
            </a:r>
            <a:r>
              <a:rPr lang="en-GB" dirty="0">
                <a:latin typeface="+mj-lt"/>
              </a:rPr>
              <a:t> Successes</a:t>
            </a:r>
          </a:p>
        </p:txBody>
      </p:sp>
      <p:sp>
        <p:nvSpPr>
          <p:cNvPr id="4" name="Slide Number Placeholder 3"/>
          <p:cNvSpPr>
            <a:spLocks noGrp="1"/>
          </p:cNvSpPr>
          <p:nvPr>
            <p:ph type="sldNum" sz="quarter" idx="10"/>
          </p:nvPr>
        </p:nvSpPr>
        <p:spPr/>
        <p:txBody>
          <a:bodyPr/>
          <a:lstStyle/>
          <a:p>
            <a:pPr>
              <a:defRPr/>
            </a:pPr>
            <a:fld id="{190C23D6-3CB9-4357-BE84-6460347D68D8}" type="slidenum">
              <a:rPr lang="en-US" altLang="ja-JP" smtClean="0"/>
              <a:pPr>
                <a:defRPr/>
              </a:pPr>
              <a:t>7</a:t>
            </a:fld>
            <a:endParaRPr lang="en-US" altLang="ja-JP" dirty="0"/>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29000" y="666509"/>
            <a:ext cx="5562600" cy="3708400"/>
          </a:xfrm>
          <a:prstGeom prst="roundRect">
            <a:avLst>
              <a:gd name="adj" fmla="val 8594"/>
            </a:avLst>
          </a:prstGeom>
          <a:solidFill>
            <a:srgbClr val="FFFFFF">
              <a:shade val="85000"/>
            </a:srgbClr>
          </a:solidFill>
          <a:ln>
            <a:noFill/>
          </a:ln>
          <a:effectLst/>
        </p:spPr>
      </p:pic>
      <p:sp>
        <p:nvSpPr>
          <p:cNvPr id="19" name="Rectangle 18"/>
          <p:cNvSpPr/>
          <p:nvPr/>
        </p:nvSpPr>
        <p:spPr>
          <a:xfrm>
            <a:off x="-685800" y="3657600"/>
            <a:ext cx="45719"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9"/>
          <p:cNvSpPr/>
          <p:nvPr/>
        </p:nvSpPr>
        <p:spPr>
          <a:xfrm>
            <a:off x="431156" y="685800"/>
            <a:ext cx="2693044" cy="1615826"/>
          </a:xfrm>
          <a:custGeom>
            <a:avLst/>
            <a:gdLst>
              <a:gd name="connsiteX0" fmla="*/ 0 w 2693044"/>
              <a:gd name="connsiteY0" fmla="*/ 0 h 1615826"/>
              <a:gd name="connsiteX1" fmla="*/ 2693044 w 2693044"/>
              <a:gd name="connsiteY1" fmla="*/ 0 h 1615826"/>
              <a:gd name="connsiteX2" fmla="*/ 2693044 w 2693044"/>
              <a:gd name="connsiteY2" fmla="*/ 1615826 h 1615826"/>
              <a:gd name="connsiteX3" fmla="*/ 0 w 2693044"/>
              <a:gd name="connsiteY3" fmla="*/ 1615826 h 1615826"/>
              <a:gd name="connsiteX4" fmla="*/ 0 w 2693044"/>
              <a:gd name="connsiteY4" fmla="*/ 0 h 1615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3044" h="1615826">
                <a:moveTo>
                  <a:pt x="0" y="0"/>
                </a:moveTo>
                <a:lnTo>
                  <a:pt x="2693044" y="0"/>
                </a:lnTo>
                <a:lnTo>
                  <a:pt x="2693044" y="1615826"/>
                </a:lnTo>
                <a:lnTo>
                  <a:pt x="0" y="1615826"/>
                </a:lnTo>
                <a:lnTo>
                  <a:pt x="0" y="0"/>
                </a:lnTo>
                <a:close/>
              </a:path>
            </a:pathLst>
          </a:custGeom>
        </p:spPr>
        <p:style>
          <a:lnRef idx="2">
            <a:schemeClr val="lt1">
              <a:hueOff val="0"/>
              <a:satOff val="0"/>
              <a:lumOff val="0"/>
              <a:alphaOff val="0"/>
            </a:schemeClr>
          </a:lnRef>
          <a:fillRef idx="1">
            <a:schemeClr val="accent5">
              <a:hueOff val="-3973551"/>
              <a:satOff val="15924"/>
              <a:lumOff val="3451"/>
              <a:alphaOff val="0"/>
            </a:schemeClr>
          </a:fillRef>
          <a:effectRef idx="0">
            <a:schemeClr val="accent5">
              <a:hueOff val="-3973551"/>
              <a:satOff val="15924"/>
              <a:lumOff val="3451"/>
              <a:alphaOff val="0"/>
            </a:schemeClr>
          </a:effectRef>
          <a:fontRef idx="minor">
            <a:schemeClr val="lt1"/>
          </a:fontRef>
        </p:style>
        <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GB" sz="2400" kern="1200" dirty="0" smtClean="0"/>
              <a:t>Aspires to grow enough to sell surplus</a:t>
            </a:r>
            <a:endParaRPr lang="en-GB" sz="2400" kern="1200" dirty="0"/>
          </a:p>
        </p:txBody>
      </p:sp>
      <p:sp>
        <p:nvSpPr>
          <p:cNvPr id="12" name="Freeform 11"/>
          <p:cNvSpPr/>
          <p:nvPr/>
        </p:nvSpPr>
        <p:spPr>
          <a:xfrm>
            <a:off x="431156" y="4403974"/>
            <a:ext cx="2693044" cy="1692026"/>
          </a:xfrm>
          <a:custGeom>
            <a:avLst/>
            <a:gdLst>
              <a:gd name="connsiteX0" fmla="*/ 0 w 2693044"/>
              <a:gd name="connsiteY0" fmla="*/ 0 h 1615826"/>
              <a:gd name="connsiteX1" fmla="*/ 2693044 w 2693044"/>
              <a:gd name="connsiteY1" fmla="*/ 0 h 1615826"/>
              <a:gd name="connsiteX2" fmla="*/ 2693044 w 2693044"/>
              <a:gd name="connsiteY2" fmla="*/ 1615826 h 1615826"/>
              <a:gd name="connsiteX3" fmla="*/ 0 w 2693044"/>
              <a:gd name="connsiteY3" fmla="*/ 1615826 h 1615826"/>
              <a:gd name="connsiteX4" fmla="*/ 0 w 2693044"/>
              <a:gd name="connsiteY4" fmla="*/ 0 h 1615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3044" h="1615826">
                <a:moveTo>
                  <a:pt x="0" y="0"/>
                </a:moveTo>
                <a:lnTo>
                  <a:pt x="2693044" y="0"/>
                </a:lnTo>
                <a:lnTo>
                  <a:pt x="2693044" y="1615826"/>
                </a:lnTo>
                <a:lnTo>
                  <a:pt x="0" y="1615826"/>
                </a:lnTo>
                <a:lnTo>
                  <a:pt x="0" y="0"/>
                </a:lnTo>
                <a:close/>
              </a:path>
            </a:pathLst>
          </a:custGeom>
        </p:spPr>
        <p:style>
          <a:lnRef idx="2">
            <a:schemeClr val="lt1">
              <a:hueOff val="0"/>
              <a:satOff val="0"/>
              <a:lumOff val="0"/>
              <a:alphaOff val="0"/>
            </a:schemeClr>
          </a:lnRef>
          <a:fillRef idx="1">
            <a:schemeClr val="accent5">
              <a:hueOff val="-5960326"/>
              <a:satOff val="23887"/>
              <a:lumOff val="5177"/>
              <a:alphaOff val="0"/>
            </a:schemeClr>
          </a:fillRef>
          <a:effectRef idx="0">
            <a:schemeClr val="accent5">
              <a:hueOff val="-5960326"/>
              <a:satOff val="23887"/>
              <a:lumOff val="5177"/>
              <a:alphaOff val="0"/>
            </a:schemeClr>
          </a:effectRef>
          <a:fontRef idx="minor">
            <a:schemeClr val="lt1"/>
          </a:fontRef>
        </p:style>
        <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GB" sz="2400" kern="1200" dirty="0" smtClean="0"/>
              <a:t>Interested in maintaining the partnerships in farmers collective’s</a:t>
            </a:r>
            <a:endParaRPr lang="en-GB" sz="2400" kern="1200" dirty="0"/>
          </a:p>
        </p:txBody>
      </p:sp>
      <p:sp>
        <p:nvSpPr>
          <p:cNvPr id="13" name="Freeform 12"/>
          <p:cNvSpPr/>
          <p:nvPr/>
        </p:nvSpPr>
        <p:spPr>
          <a:xfrm>
            <a:off x="50156" y="2468687"/>
            <a:ext cx="2693044" cy="1768226"/>
          </a:xfrm>
          <a:custGeom>
            <a:avLst/>
            <a:gdLst>
              <a:gd name="connsiteX0" fmla="*/ 0 w 2693044"/>
              <a:gd name="connsiteY0" fmla="*/ 0 h 1615826"/>
              <a:gd name="connsiteX1" fmla="*/ 2693044 w 2693044"/>
              <a:gd name="connsiteY1" fmla="*/ 0 h 1615826"/>
              <a:gd name="connsiteX2" fmla="*/ 2693044 w 2693044"/>
              <a:gd name="connsiteY2" fmla="*/ 1615826 h 1615826"/>
              <a:gd name="connsiteX3" fmla="*/ 0 w 2693044"/>
              <a:gd name="connsiteY3" fmla="*/ 1615826 h 1615826"/>
              <a:gd name="connsiteX4" fmla="*/ 0 w 2693044"/>
              <a:gd name="connsiteY4" fmla="*/ 0 h 1615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3044" h="1615826">
                <a:moveTo>
                  <a:pt x="0" y="0"/>
                </a:moveTo>
                <a:lnTo>
                  <a:pt x="2693044" y="0"/>
                </a:lnTo>
                <a:lnTo>
                  <a:pt x="2693044" y="1615826"/>
                </a:lnTo>
                <a:lnTo>
                  <a:pt x="0" y="1615826"/>
                </a:lnTo>
                <a:lnTo>
                  <a:pt x="0" y="0"/>
                </a:lnTo>
                <a:close/>
              </a:path>
            </a:pathLst>
          </a:custGeom>
          <a:solidFill>
            <a:schemeClr val="accent5"/>
          </a:solidFill>
        </p:spPr>
        <p:style>
          <a:lnRef idx="2">
            <a:schemeClr val="lt1">
              <a:hueOff val="0"/>
              <a:satOff val="0"/>
              <a:lumOff val="0"/>
              <a:alphaOff val="0"/>
            </a:schemeClr>
          </a:lnRef>
          <a:fillRef idx="1">
            <a:schemeClr val="accent5">
              <a:hueOff val="-7947101"/>
              <a:satOff val="31849"/>
              <a:lumOff val="6902"/>
              <a:alphaOff val="0"/>
            </a:schemeClr>
          </a:fillRef>
          <a:effectRef idx="0">
            <a:schemeClr val="accent5">
              <a:hueOff val="-7947101"/>
              <a:satOff val="31849"/>
              <a:lumOff val="6902"/>
              <a:alphaOff val="0"/>
            </a:schemeClr>
          </a:effectRef>
          <a:fontRef idx="minor">
            <a:schemeClr val="lt1"/>
          </a:fontRef>
        </p:style>
        <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GB" sz="2400" kern="1200" dirty="0" smtClean="0"/>
              <a:t>Reduced time required for agriculture through shared labour and resources</a:t>
            </a:r>
            <a:endParaRPr lang="en-GB" sz="2400" kern="1200" dirty="0"/>
          </a:p>
        </p:txBody>
      </p:sp>
      <p:sp>
        <p:nvSpPr>
          <p:cNvPr id="16" name="Rounded Rectangle 15"/>
          <p:cNvSpPr/>
          <p:nvPr/>
        </p:nvSpPr>
        <p:spPr>
          <a:xfrm>
            <a:off x="3467100" y="4419600"/>
            <a:ext cx="5486400" cy="1600200"/>
          </a:xfrm>
          <a:prstGeom prst="roundRect">
            <a:avLst/>
          </a:prstGeom>
          <a:ln>
            <a:prstDash val="dot"/>
          </a:ln>
        </p:spPr>
        <p:style>
          <a:lnRef idx="1">
            <a:schemeClr val="dk1"/>
          </a:lnRef>
          <a:fillRef idx="2">
            <a:schemeClr val="dk1"/>
          </a:fillRef>
          <a:effectRef idx="1">
            <a:schemeClr val="dk1"/>
          </a:effectRef>
          <a:fontRef idx="minor">
            <a:schemeClr val="dk1"/>
          </a:fontRef>
        </p:style>
        <p:txBody>
          <a:bodyPr rtlCol="0" anchor="ctr"/>
          <a:lstStyle/>
          <a:p>
            <a:pPr algn="ctr"/>
            <a:r>
              <a:rPr lang="en-GB" sz="2000" dirty="0" smtClean="0"/>
              <a:t>“</a:t>
            </a:r>
            <a:r>
              <a:rPr lang="en-GB" sz="2000" i="1" dirty="0"/>
              <a:t>Since the project began I have managed to save 4000-5000 NPR already.  </a:t>
            </a:r>
            <a:r>
              <a:rPr lang="en-GB" sz="2000" i="1" dirty="0" smtClean="0"/>
              <a:t>It </a:t>
            </a:r>
            <a:r>
              <a:rPr lang="en-GB" sz="2000" i="1" dirty="0"/>
              <a:t>is my wish to continue growing vegetables and thank the project for this learning </a:t>
            </a:r>
            <a:r>
              <a:rPr lang="en-GB" sz="2000" i="1" dirty="0" smtClean="0"/>
              <a:t>opportunity”</a:t>
            </a:r>
          </a:p>
        </p:txBody>
      </p:sp>
    </p:spTree>
    <p:extLst>
      <p:ext uri="{BB962C8B-B14F-4D97-AF65-F5344CB8AC3E}">
        <p14:creationId xmlns:p14="http://schemas.microsoft.com/office/powerpoint/2010/main" val="249798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mj-lt"/>
              </a:rPr>
              <a:t>Replication of Approach</a:t>
            </a:r>
            <a:endParaRPr lang="en-GB" dirty="0">
              <a:latin typeface="+mj-lt"/>
            </a:endParaRPr>
          </a:p>
        </p:txBody>
      </p:sp>
      <p:sp>
        <p:nvSpPr>
          <p:cNvPr id="3" name="Content Placeholder 2"/>
          <p:cNvSpPr>
            <a:spLocks noGrp="1"/>
          </p:cNvSpPr>
          <p:nvPr>
            <p:ph sz="half" idx="1"/>
          </p:nvPr>
        </p:nvSpPr>
        <p:spPr>
          <a:xfrm>
            <a:off x="-32795" y="545039"/>
            <a:ext cx="5290595" cy="5257800"/>
          </a:xfrm>
        </p:spPr>
        <p:txBody>
          <a:bodyPr/>
          <a:lstStyle/>
          <a:p>
            <a:r>
              <a:rPr lang="en-GB" sz="2300" dirty="0" smtClean="0">
                <a:latin typeface="+mn-lt"/>
              </a:rPr>
              <a:t>Collective action successfully applied in past IWMI projects</a:t>
            </a:r>
          </a:p>
          <a:p>
            <a:r>
              <a:rPr lang="en-GB" sz="2300" dirty="0" smtClean="0">
                <a:latin typeface="+mn-lt"/>
              </a:rPr>
              <a:t>Qualitative evidence of success in DJB already observed</a:t>
            </a:r>
          </a:p>
          <a:p>
            <a:pPr lvl="1"/>
            <a:r>
              <a:rPr lang="en-GB" sz="2100" dirty="0" smtClean="0">
                <a:latin typeface="+mn-lt"/>
              </a:rPr>
              <a:t>Enhancing household nutrition level</a:t>
            </a:r>
          </a:p>
          <a:p>
            <a:pPr lvl="1"/>
            <a:r>
              <a:rPr lang="en-GB" sz="2100" dirty="0" smtClean="0">
                <a:latin typeface="+mn-lt"/>
              </a:rPr>
              <a:t>Adoption of irrigation technology</a:t>
            </a:r>
          </a:p>
          <a:p>
            <a:r>
              <a:rPr lang="en-GB" sz="2300" dirty="0" smtClean="0">
                <a:latin typeface="+mn-lt"/>
              </a:rPr>
              <a:t>Collecting data on farmers’ inputs, </a:t>
            </a:r>
            <a:r>
              <a:rPr lang="en-GB" sz="2300" dirty="0">
                <a:latin typeface="+mn-lt"/>
              </a:rPr>
              <a:t>investment and </a:t>
            </a:r>
            <a:r>
              <a:rPr lang="en-GB" sz="2300" dirty="0" smtClean="0">
                <a:latin typeface="+mn-lt"/>
              </a:rPr>
              <a:t>returns</a:t>
            </a:r>
          </a:p>
          <a:p>
            <a:r>
              <a:rPr lang="en-GB" sz="2300" dirty="0" smtClean="0">
                <a:latin typeface="+mn-lt"/>
              </a:rPr>
              <a:t> Huge scope for up-scaling collective action as a techno-social approach </a:t>
            </a:r>
          </a:p>
          <a:p>
            <a:pPr lvl="1"/>
            <a:r>
              <a:rPr lang="en-GB" sz="2100" dirty="0">
                <a:latin typeface="+mn-lt"/>
              </a:rPr>
              <a:t>Empower landless and marginal farmers</a:t>
            </a:r>
          </a:p>
          <a:p>
            <a:pPr lvl="1"/>
            <a:r>
              <a:rPr lang="en-GB" sz="2100" dirty="0">
                <a:latin typeface="+mn-lt"/>
              </a:rPr>
              <a:t>Motivate adoption of new technologies</a:t>
            </a:r>
          </a:p>
          <a:p>
            <a:pPr lvl="1"/>
            <a:r>
              <a:rPr lang="en-GB" sz="2100" dirty="0" smtClean="0">
                <a:latin typeface="+mn-lt"/>
              </a:rPr>
              <a:t>Reduce financial burden for </a:t>
            </a:r>
            <a:r>
              <a:rPr lang="en-GB" sz="2100" dirty="0">
                <a:latin typeface="+mn-lt"/>
              </a:rPr>
              <a:t>irrigation technology </a:t>
            </a:r>
            <a:r>
              <a:rPr lang="en-GB" sz="2100" dirty="0" smtClean="0">
                <a:latin typeface="+mn-lt"/>
              </a:rPr>
              <a:t>investments</a:t>
            </a:r>
            <a:endParaRPr lang="en-GB" sz="2100" dirty="0">
              <a:latin typeface="+mn-lt"/>
            </a:endParaRPr>
          </a:p>
        </p:txBody>
      </p:sp>
      <p:sp>
        <p:nvSpPr>
          <p:cNvPr id="4" name="Slide Number Placeholder 3"/>
          <p:cNvSpPr>
            <a:spLocks noGrp="1"/>
          </p:cNvSpPr>
          <p:nvPr>
            <p:ph type="sldNum" sz="quarter" idx="10"/>
          </p:nvPr>
        </p:nvSpPr>
        <p:spPr/>
        <p:txBody>
          <a:bodyPr/>
          <a:lstStyle/>
          <a:p>
            <a:pPr>
              <a:defRPr/>
            </a:pPr>
            <a:fld id="{190C23D6-3CB9-4357-BE84-6460347D68D8}" type="slidenum">
              <a:rPr lang="en-US" altLang="ja-JP" smtClean="0"/>
              <a:pPr>
                <a:defRPr/>
              </a:pPr>
              <a:t>8</a:t>
            </a:fld>
            <a:endParaRPr lang="en-US" altLang="ja-JP" dirty="0"/>
          </a:p>
        </p:txBody>
      </p:sp>
      <p:pic>
        <p:nvPicPr>
          <p:cNvPr id="7" name="Content Placeholder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5218756" y="903695"/>
            <a:ext cx="3849044" cy="48113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927832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mn-lt"/>
              </a:rPr>
              <a:t>Challenges Faced</a:t>
            </a:r>
            <a:endParaRPr lang="en-GB" dirty="0">
              <a:latin typeface="+mn-lt"/>
            </a:endParaRPr>
          </a:p>
        </p:txBody>
      </p:sp>
      <p:sp>
        <p:nvSpPr>
          <p:cNvPr id="3" name="Content Placeholder 2"/>
          <p:cNvSpPr>
            <a:spLocks noGrp="1"/>
          </p:cNvSpPr>
          <p:nvPr>
            <p:ph sz="half" idx="1"/>
          </p:nvPr>
        </p:nvSpPr>
        <p:spPr/>
        <p:txBody>
          <a:bodyPr/>
          <a:lstStyle/>
          <a:p>
            <a:r>
              <a:rPr lang="en-GB" sz="2800" dirty="0" smtClean="0">
                <a:latin typeface="+mn-lt"/>
              </a:rPr>
              <a:t>Reluctance of marginalized landless farmers</a:t>
            </a:r>
          </a:p>
          <a:p>
            <a:pPr lvl="1"/>
            <a:r>
              <a:rPr lang="en-GB" sz="2400" dirty="0" smtClean="0">
                <a:latin typeface="+mn-lt"/>
              </a:rPr>
              <a:t>Costs associated with leasing land a deterrent</a:t>
            </a:r>
          </a:p>
          <a:p>
            <a:r>
              <a:rPr lang="en-GB" sz="2800" dirty="0" smtClean="0">
                <a:latin typeface="+mn-lt"/>
              </a:rPr>
              <a:t>Incentives needed for farmers to adopt modern tools</a:t>
            </a:r>
          </a:p>
          <a:p>
            <a:r>
              <a:rPr lang="en-GB" sz="2800" dirty="0" smtClean="0">
                <a:latin typeface="+mn-lt"/>
              </a:rPr>
              <a:t>Difficult to maintain interest </a:t>
            </a:r>
            <a:r>
              <a:rPr lang="en-GB" sz="2800" dirty="0">
                <a:latin typeface="+mn-lt"/>
              </a:rPr>
              <a:t>and motivation </a:t>
            </a:r>
            <a:r>
              <a:rPr lang="en-GB" sz="2800" dirty="0" smtClean="0">
                <a:latin typeface="+mn-lt"/>
              </a:rPr>
              <a:t>of the </a:t>
            </a:r>
            <a:r>
              <a:rPr lang="en-GB" sz="2800" dirty="0">
                <a:latin typeface="+mn-lt"/>
              </a:rPr>
              <a:t>farmers </a:t>
            </a:r>
            <a:endParaRPr lang="en-GB" sz="2800" dirty="0" smtClean="0">
              <a:latin typeface="+mn-lt"/>
            </a:endParaRPr>
          </a:p>
          <a:p>
            <a:r>
              <a:rPr lang="en-GB" sz="2800" dirty="0" smtClean="0">
                <a:latin typeface="+mn-lt"/>
              </a:rPr>
              <a:t>Hard to ensure inclusions and representation of all member in collectives</a:t>
            </a:r>
          </a:p>
          <a:p>
            <a:pPr lvl="1"/>
            <a:r>
              <a:rPr lang="en-GB" sz="2400" dirty="0" smtClean="0">
                <a:latin typeface="+mn-lt"/>
              </a:rPr>
              <a:t>Plots have to be </a:t>
            </a:r>
            <a:r>
              <a:rPr lang="en-GB" sz="2400" dirty="0" smtClean="0">
                <a:latin typeface="+mn-lt"/>
              </a:rPr>
              <a:t>next to </a:t>
            </a:r>
            <a:r>
              <a:rPr lang="en-GB" sz="2400" dirty="0">
                <a:latin typeface="+mn-lt"/>
              </a:rPr>
              <a:t>each </a:t>
            </a:r>
            <a:r>
              <a:rPr lang="en-GB" sz="2400" dirty="0" smtClean="0">
                <a:latin typeface="+mn-lt"/>
              </a:rPr>
              <a:t>other</a:t>
            </a:r>
          </a:p>
          <a:p>
            <a:pPr lvl="1"/>
            <a:r>
              <a:rPr lang="en-GB" sz="2400" dirty="0" smtClean="0">
                <a:latin typeface="+mn-lt"/>
              </a:rPr>
              <a:t>There has to be a potential water source – </a:t>
            </a:r>
            <a:r>
              <a:rPr lang="en-GB" sz="2400" dirty="0">
                <a:latin typeface="+mn-lt"/>
              </a:rPr>
              <a:t>not all </a:t>
            </a:r>
            <a:r>
              <a:rPr lang="en-GB" sz="2400" dirty="0" smtClean="0">
                <a:latin typeface="+mn-lt"/>
              </a:rPr>
              <a:t>households have physically feasible </a:t>
            </a:r>
            <a:r>
              <a:rPr lang="en-GB" sz="2400" dirty="0" smtClean="0">
                <a:latin typeface="+mn-lt"/>
              </a:rPr>
              <a:t>sources</a:t>
            </a:r>
          </a:p>
          <a:p>
            <a:pPr lvl="1"/>
            <a:r>
              <a:rPr lang="en-GB" sz="2400" dirty="0" smtClean="0">
                <a:latin typeface="+mn-lt"/>
              </a:rPr>
              <a:t>Farmers need to show interest</a:t>
            </a:r>
            <a:endParaRPr lang="en-GB" sz="2400" dirty="0" smtClean="0">
              <a:latin typeface="+mn-lt"/>
            </a:endParaRPr>
          </a:p>
        </p:txBody>
      </p:sp>
      <p:sp>
        <p:nvSpPr>
          <p:cNvPr id="4" name="Slide Number Placeholder 3"/>
          <p:cNvSpPr>
            <a:spLocks noGrp="1"/>
          </p:cNvSpPr>
          <p:nvPr>
            <p:ph type="sldNum" sz="quarter" idx="10"/>
          </p:nvPr>
        </p:nvSpPr>
        <p:spPr/>
        <p:txBody>
          <a:bodyPr/>
          <a:lstStyle/>
          <a:p>
            <a:pPr>
              <a:defRPr/>
            </a:pPr>
            <a:fld id="{190C23D6-3CB9-4357-BE84-6460347D68D8}" type="slidenum">
              <a:rPr lang="en-US" altLang="ja-JP" smtClean="0"/>
              <a:pPr>
                <a:defRPr/>
              </a:pPr>
              <a:t>9</a:t>
            </a:fld>
            <a:endParaRPr lang="en-US" altLang="ja-JP" dirty="0"/>
          </a:p>
        </p:txBody>
      </p:sp>
    </p:spTree>
    <p:extLst>
      <p:ext uri="{BB962C8B-B14F-4D97-AF65-F5344CB8AC3E}">
        <p14:creationId xmlns:p14="http://schemas.microsoft.com/office/powerpoint/2010/main" val="2987484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14636</TotalTime>
  <Words>1493</Words>
  <Application>Microsoft Office PowerPoint</Application>
  <PresentationFormat>On-screen Show (4:3)</PresentationFormat>
  <Paragraphs>166</Paragraphs>
  <Slides>10</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ＭＳ Ｐゴシック</vt:lpstr>
      <vt:lpstr>ＭＳ Ｐゴシック</vt:lpstr>
      <vt:lpstr>PMingLiU</vt:lpstr>
      <vt:lpstr>Arial</vt:lpstr>
      <vt:lpstr>Arial Black</vt:lpstr>
      <vt:lpstr>Calibri</vt:lpstr>
      <vt:lpstr>Wingdings</vt:lpstr>
      <vt:lpstr>Office Theme</vt:lpstr>
      <vt:lpstr>PowerPoint Presentation</vt:lpstr>
      <vt:lpstr>DJB Pilot Interventions</vt:lpstr>
      <vt:lpstr>The Case of Chuliya Chaudhary, 73, Kuti, Kailali</vt:lpstr>
      <vt:lpstr>Key Drivers for GESI integration</vt:lpstr>
      <vt:lpstr>PowerPoint Presentation</vt:lpstr>
      <vt:lpstr>Chuliya’s Successes</vt:lpstr>
      <vt:lpstr>Chuliya’s Successes</vt:lpstr>
      <vt:lpstr>Replication of Approach</vt:lpstr>
      <vt:lpstr>Challenges Faced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shrez</dc:creator>
  <cp:lastModifiedBy>Dhaubanjar, Sanita (IWMI-Nepal)</cp:lastModifiedBy>
  <cp:revision>1916</cp:revision>
  <dcterms:created xsi:type="dcterms:W3CDTF">2006-08-16T00:00:00Z</dcterms:created>
  <dcterms:modified xsi:type="dcterms:W3CDTF">2018-10-01T11:23:05Z</dcterms:modified>
</cp:coreProperties>
</file>